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8" r:id="rId5"/>
    <p:sldId id="259" r:id="rId6"/>
    <p:sldId id="260" r:id="rId7"/>
    <p:sldId id="261" r:id="rId8"/>
    <p:sldId id="264"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BE1C0CE-B311-46ED-9D9A-6EF4BA444B26}" type="datetimeFigureOut">
              <a:rPr lang="en-US" smtClean="0"/>
              <a:pPr/>
              <a:t>16-Apr-19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FAAAD2B-4BA6-4B3A-8FC3-EC777A97911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1C0CE-B311-46ED-9D9A-6EF4BA444B26}" type="datetimeFigureOut">
              <a:rPr lang="en-US" smtClean="0"/>
              <a:pPr/>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AD2B-4BA6-4B3A-8FC3-EC777A9791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1C0CE-B311-46ED-9D9A-6EF4BA444B26}" type="datetimeFigureOut">
              <a:rPr lang="en-US" smtClean="0"/>
              <a:pPr/>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AD2B-4BA6-4B3A-8FC3-EC777A9791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E1C0CE-B311-46ED-9D9A-6EF4BA444B26}" type="datetimeFigureOut">
              <a:rPr lang="en-US" smtClean="0"/>
              <a:pPr/>
              <a:t>16-Apr-19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AAD2B-4BA6-4B3A-8FC3-EC777A97911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BE1C0CE-B311-46ED-9D9A-6EF4BA444B26}" type="datetimeFigureOut">
              <a:rPr lang="en-US" smtClean="0"/>
              <a:pPr/>
              <a:t>16-Apr-19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FAAAD2B-4BA6-4B3A-8FC3-EC777A9791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E1C0CE-B311-46ED-9D9A-6EF4BA444B26}" type="datetimeFigureOut">
              <a:rPr lang="en-US" smtClean="0"/>
              <a:pPr/>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AAD2B-4BA6-4B3A-8FC3-EC777A97911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BE1C0CE-B311-46ED-9D9A-6EF4BA444B26}" type="datetimeFigureOut">
              <a:rPr lang="en-US" smtClean="0"/>
              <a:pPr/>
              <a:t>16-Apr-19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AAAD2B-4BA6-4B3A-8FC3-EC777A97911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E1C0CE-B311-46ED-9D9A-6EF4BA444B26}" type="datetimeFigureOut">
              <a:rPr lang="en-US" smtClean="0"/>
              <a:pPr/>
              <a:t>16-Apr-19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AAAD2B-4BA6-4B3A-8FC3-EC777A9791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1C0CE-B311-46ED-9D9A-6EF4BA444B26}" type="datetimeFigureOut">
              <a:rPr lang="en-US" smtClean="0"/>
              <a:pPr/>
              <a:t>16-Apr-19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AAAD2B-4BA6-4B3A-8FC3-EC777A9791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E1C0CE-B311-46ED-9D9A-6EF4BA444B26}" type="datetimeFigureOut">
              <a:rPr lang="en-US" smtClean="0"/>
              <a:pPr/>
              <a:t>16-Apr-19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AAD2B-4BA6-4B3A-8FC3-EC777A97911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E1C0CE-B311-46ED-9D9A-6EF4BA444B26}" type="datetimeFigureOut">
              <a:rPr lang="en-US" smtClean="0"/>
              <a:pPr/>
              <a:t>16-Apr-19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FAAAD2B-4BA6-4B3A-8FC3-EC777A97911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BE1C0CE-B311-46ED-9D9A-6EF4BA444B26}" type="datetimeFigureOut">
              <a:rPr lang="en-US" smtClean="0"/>
              <a:pPr/>
              <a:t>16-Apr-19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FAAAD2B-4BA6-4B3A-8FC3-EC777A9791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19600"/>
            <a:ext cx="8382000" cy="1219200"/>
          </a:xfrm>
        </p:spPr>
        <p:txBody>
          <a:bodyPr anchor="ctr">
            <a:normAutofit/>
          </a:bodyPr>
          <a:lstStyle/>
          <a:p>
            <a:r>
              <a:rPr lang="en-US" sz="5400" b="1" dirty="0" smtClean="0">
                <a:solidFill>
                  <a:srgbClr val="0070C0"/>
                </a:solidFill>
                <a:latin typeface="Times New Roman" pitchFamily="18" charset="0"/>
                <a:cs typeface="Times New Roman" pitchFamily="18" charset="0"/>
              </a:rPr>
              <a:t>CONDITIONALS</a:t>
            </a:r>
            <a:endParaRPr lang="en-US" sz="5400" b="1" dirty="0">
              <a:solidFill>
                <a:srgbClr val="0070C0"/>
              </a:solidFill>
              <a:latin typeface="Times New Roman" pitchFamily="18" charset="0"/>
              <a:cs typeface="Times New Roman" pitchFamily="18" charset="0"/>
            </a:endParaRPr>
          </a:p>
        </p:txBody>
      </p:sp>
      <p:sp>
        <p:nvSpPr>
          <p:cNvPr id="2" name="Title 1"/>
          <p:cNvSpPr>
            <a:spLocks noGrp="1"/>
          </p:cNvSpPr>
          <p:nvPr>
            <p:ph type="ctrTitle"/>
          </p:nvPr>
        </p:nvSpPr>
        <p:spPr>
          <a:xfrm>
            <a:off x="152400" y="381000"/>
            <a:ext cx="8763000" cy="4038600"/>
          </a:xfrm>
        </p:spPr>
        <p:txBody>
          <a:bodyPr/>
          <a:lstStyle/>
          <a:p>
            <a:r>
              <a:rPr lang="en-US" dirty="0" smtClean="0">
                <a:latin typeface="Times New Roman" pitchFamily="18" charset="0"/>
                <a:cs typeface="Times New Roman" pitchFamily="18" charset="0"/>
              </a:rPr>
              <a:t>ENGLISH</a:t>
            </a:r>
            <a:r>
              <a:rPr lang="en-US" dirty="0" smtClean="0"/>
              <a:t> </a:t>
            </a:r>
            <a:r>
              <a:rPr lang="en-US" dirty="0" smtClean="0"/>
              <a:t>GRAMMAR EXERCISES</a:t>
            </a:r>
            <a:r>
              <a:rPr lang="en-US" dirty="0" smtClean="0"/>
              <a:t/>
            </a:r>
            <a:br>
              <a:rPr lang="en-US" dirty="0" smtClean="0"/>
            </a:br>
            <a:r>
              <a:rPr lang="en-US" dirty="0" smtClean="0"/>
              <a:t>FOR  </a:t>
            </a:r>
            <a:r>
              <a:rPr dirty="0" smtClean="0">
                <a:latin typeface="Times New Roman" pitchFamily="18" charset="0"/>
                <a:cs typeface="Times New Roman" pitchFamily="18" charset="0"/>
              </a:rPr>
              <a:t>B.A</a:t>
            </a:r>
            <a:r>
              <a:rPr dirty="0" smtClean="0">
                <a:latin typeface="Times New Roman" pitchFamily="18" charset="0"/>
                <a:cs typeface="Times New Roman" pitchFamily="18" charset="0"/>
              </a:rPr>
              <a:t>. </a:t>
            </a:r>
            <a:r>
              <a:rPr dirty="0" smtClean="0">
                <a:latin typeface="Times New Roman" pitchFamily="18" charset="0"/>
                <a:cs typeface="Times New Roman" pitchFamily="18" charset="0"/>
              </a:rPr>
              <a:t>STUDENTS)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Continued</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sz="2800" dirty="0" smtClean="0">
                <a:latin typeface="Times New Roman" pitchFamily="18" charset="0"/>
                <a:cs typeface="Times New Roman" pitchFamily="18" charset="0"/>
              </a:rPr>
              <a:t>Continued</a:t>
            </a:r>
            <a:r>
              <a:rPr lang="en-US" sz="2800" dirty="0" smtClean="0"/>
              <a:t>…</a:t>
            </a:r>
            <a:endParaRPr lang="en-US" sz="2800" dirty="0"/>
          </a:p>
        </p:txBody>
      </p:sp>
      <p:sp>
        <p:nvSpPr>
          <p:cNvPr id="4" name="Text Placeholder 3"/>
          <p:cNvSpPr>
            <a:spLocks noGrp="1"/>
          </p:cNvSpPr>
          <p:nvPr>
            <p:ph type="body" sz="half" idx="3"/>
          </p:nvPr>
        </p:nvSpPr>
        <p:spPr/>
        <p:txBody>
          <a:bodyPr/>
          <a:lstStyle/>
          <a:p>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5" name="Content Placeholder 4"/>
          <p:cNvSpPr>
            <a:spLocks noGrp="1"/>
          </p:cNvSpPr>
          <p:nvPr>
            <p:ph sz="half" idx="2"/>
          </p:nvPr>
        </p:nvSpPr>
        <p:spPr>
          <a:xfrm>
            <a:off x="914400" y="2247900"/>
            <a:ext cx="3733800" cy="4610100"/>
          </a:xfrm>
        </p:spPr>
        <p:txBody>
          <a:bodyPr>
            <a:noAutofit/>
          </a:bodyPr>
          <a:lstStyle/>
          <a:p>
            <a:r>
              <a:rPr lang="en-US" sz="2400" dirty="0" smtClean="0">
                <a:latin typeface="Times New Roman" pitchFamily="18" charset="0"/>
                <a:cs typeface="Times New Roman" pitchFamily="18" charset="0"/>
              </a:rPr>
              <a:t>6. If he (read) in bad light he will ruin his eyes.</a:t>
            </a:r>
          </a:p>
          <a:p>
            <a:r>
              <a:rPr lang="en-US" sz="2400" dirty="0" smtClean="0">
                <a:latin typeface="Times New Roman" pitchFamily="18" charset="0"/>
                <a:cs typeface="Times New Roman" pitchFamily="18" charset="0"/>
              </a:rPr>
              <a:t>7. Someone (steal) your car if you leave it unlocked.</a:t>
            </a:r>
          </a:p>
          <a:p>
            <a:r>
              <a:rPr lang="en-US" sz="2400" dirty="0" smtClean="0">
                <a:latin typeface="Times New Roman" pitchFamily="18" charset="0"/>
                <a:cs typeface="Times New Roman" pitchFamily="18" charset="0"/>
              </a:rPr>
              <a:t>8. What will happen if my parachute (not open)?</a:t>
            </a:r>
          </a:p>
          <a:p>
            <a:r>
              <a:rPr lang="en-US" sz="2400" dirty="0" smtClean="0">
                <a:latin typeface="Times New Roman" pitchFamily="18" charset="0"/>
                <a:cs typeface="Times New Roman" pitchFamily="18" charset="0"/>
              </a:rPr>
              <a:t>9. If he (wash) my car I’ll give him Rs 300.</a:t>
            </a:r>
          </a:p>
          <a:p>
            <a:pPr>
              <a:buFont typeface="Arial" pitchFamily="34" charset="0"/>
              <a:buChar char="•"/>
            </a:pPr>
            <a:r>
              <a:rPr lang="en-US" sz="2400" dirty="0" smtClean="0">
                <a:latin typeface="Times New Roman" pitchFamily="18" charset="0"/>
                <a:cs typeface="Times New Roman" pitchFamily="18" charset="0"/>
              </a:rPr>
              <a:t>10. If she (need) a radio she can borrow mine.</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3733800" cy="4610100"/>
          </a:xfrm>
        </p:spPr>
        <p:txBody>
          <a:bodyPr>
            <a:noAutofit/>
          </a:bodyPr>
          <a:lstStyle/>
          <a:p>
            <a:pPr>
              <a:buNone/>
            </a:pPr>
            <a:r>
              <a:rPr lang="en-US" sz="2400" dirty="0" smtClean="0">
                <a:latin typeface="Times New Roman" pitchFamily="18" charset="0"/>
                <a:cs typeface="Times New Roman" pitchFamily="18" charset="0"/>
              </a:rPr>
              <a:t>    6. If he </a:t>
            </a:r>
            <a:r>
              <a:rPr lang="en-US" sz="2400" b="1" dirty="0" smtClean="0">
                <a:solidFill>
                  <a:srgbClr val="FF0000"/>
                </a:solidFill>
                <a:latin typeface="Times New Roman" pitchFamily="18" charset="0"/>
                <a:cs typeface="Times New Roman" pitchFamily="18" charset="0"/>
              </a:rPr>
              <a:t>reads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in bad light he will ruin his eyes.</a:t>
            </a:r>
          </a:p>
          <a:p>
            <a:pPr>
              <a:buFont typeface="Arial" pitchFamily="34" charset="0"/>
              <a:buChar char="•"/>
            </a:pPr>
            <a:r>
              <a:rPr lang="en-US" sz="2400" dirty="0" smtClean="0">
                <a:latin typeface="Times New Roman" pitchFamily="18" charset="0"/>
                <a:cs typeface="Times New Roman" pitchFamily="18" charset="0"/>
              </a:rPr>
              <a:t>7. Someone </a:t>
            </a:r>
            <a:r>
              <a:rPr lang="en-US" sz="2400" b="1" dirty="0" smtClean="0">
                <a:solidFill>
                  <a:srgbClr val="FF0000"/>
                </a:solidFill>
                <a:latin typeface="Times New Roman" pitchFamily="18" charset="0"/>
                <a:cs typeface="Times New Roman" pitchFamily="18" charset="0"/>
              </a:rPr>
              <a:t>will steal </a:t>
            </a:r>
            <a:r>
              <a:rPr lang="en-US" sz="2400" dirty="0" smtClean="0">
                <a:latin typeface="Times New Roman" pitchFamily="18" charset="0"/>
                <a:cs typeface="Times New Roman" pitchFamily="18" charset="0"/>
              </a:rPr>
              <a:t>your car if  you leave it unlocked.</a:t>
            </a:r>
          </a:p>
          <a:p>
            <a:pPr>
              <a:buFont typeface="Arial" pitchFamily="34" charset="0"/>
              <a:buChar char="•"/>
            </a:pPr>
            <a:r>
              <a:rPr lang="en-US" sz="2400" dirty="0" smtClean="0">
                <a:latin typeface="Times New Roman" pitchFamily="18" charset="0"/>
                <a:cs typeface="Times New Roman" pitchFamily="18" charset="0"/>
              </a:rPr>
              <a:t>8. What will happen if my parachute </a:t>
            </a:r>
            <a:r>
              <a:rPr lang="en-US" sz="2400" b="1" dirty="0" smtClean="0">
                <a:solidFill>
                  <a:srgbClr val="FF0000"/>
                </a:solidFill>
                <a:latin typeface="Times New Roman" pitchFamily="18" charset="0"/>
                <a:cs typeface="Times New Roman" pitchFamily="18" charset="0"/>
              </a:rPr>
              <a:t>does not open</a:t>
            </a:r>
            <a:r>
              <a:rPr lang="en-US" sz="2400" dirty="0" smtClean="0">
                <a:latin typeface="Times New Roman" pitchFamily="18" charset="0"/>
                <a:cs typeface="Times New Roman" pitchFamily="18" charset="0"/>
              </a:rPr>
              <a:t>?</a:t>
            </a:r>
          </a:p>
          <a:p>
            <a:pPr>
              <a:buFont typeface="Arial" pitchFamily="34" charset="0"/>
              <a:buChar char="•"/>
            </a:pPr>
            <a:r>
              <a:rPr lang="en-US" sz="2400" dirty="0" smtClean="0">
                <a:latin typeface="Times New Roman" pitchFamily="18" charset="0"/>
                <a:cs typeface="Times New Roman" pitchFamily="18" charset="0"/>
              </a:rPr>
              <a:t>9. If he </a:t>
            </a:r>
            <a:r>
              <a:rPr lang="en-US" sz="2400" b="1" dirty="0" smtClean="0">
                <a:solidFill>
                  <a:srgbClr val="FF0000"/>
                </a:solidFill>
                <a:latin typeface="Times New Roman" pitchFamily="18" charset="0"/>
                <a:cs typeface="Times New Roman" pitchFamily="18" charset="0"/>
              </a:rPr>
              <a:t>washes</a:t>
            </a:r>
            <a:r>
              <a:rPr lang="en-US" sz="2400" dirty="0" smtClean="0">
                <a:latin typeface="Times New Roman" pitchFamily="18" charset="0"/>
                <a:cs typeface="Times New Roman" pitchFamily="18" charset="0"/>
              </a:rPr>
              <a:t> my car I’ll give him Rs 300.</a:t>
            </a:r>
          </a:p>
          <a:p>
            <a:pPr>
              <a:buFont typeface="Arial" pitchFamily="34" charset="0"/>
              <a:buChar char="•"/>
            </a:pPr>
            <a:r>
              <a:rPr lang="en-US" sz="2400" dirty="0" smtClean="0">
                <a:latin typeface="Times New Roman" pitchFamily="18" charset="0"/>
                <a:cs typeface="Times New Roman" pitchFamily="18" charset="0"/>
              </a:rPr>
              <a:t>10 If she</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needs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radio she can borrow mine.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Continued…</a:t>
            </a:r>
            <a:endParaRPr lang="en-US"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914400" y="2247900"/>
            <a:ext cx="3733800" cy="4381500"/>
          </a:xfrm>
        </p:spPr>
        <p:txBody>
          <a:bodyPr>
            <a:normAutofit fontScale="92500" lnSpcReduction="10000"/>
          </a:bodyPr>
          <a:lstStyle/>
          <a:p>
            <a:r>
              <a:rPr lang="en-US" dirty="0" smtClean="0">
                <a:latin typeface="Times New Roman" pitchFamily="18" charset="0"/>
                <a:cs typeface="Times New Roman" pitchFamily="18" charset="0"/>
              </a:rPr>
              <a:t>11. If you (not go) away I’ll send for the police.</a:t>
            </a:r>
          </a:p>
          <a:p>
            <a:r>
              <a:rPr lang="en-US" dirty="0" smtClean="0">
                <a:latin typeface="Times New Roman" pitchFamily="18" charset="0"/>
                <a:cs typeface="Times New Roman" pitchFamily="18" charset="0"/>
              </a:rPr>
              <a:t>12. I’ll be very angry if he (make) any more mistakes.</a:t>
            </a:r>
          </a:p>
          <a:p>
            <a:r>
              <a:rPr lang="en-US" dirty="0" smtClean="0">
                <a:latin typeface="Times New Roman" pitchFamily="18" charset="0"/>
                <a:cs typeface="Times New Roman" pitchFamily="18" charset="0"/>
              </a:rPr>
              <a:t>13. If he (be) late we’ll go without him.</a:t>
            </a:r>
          </a:p>
          <a:p>
            <a:r>
              <a:rPr lang="en-US" dirty="0" smtClean="0">
                <a:latin typeface="Times New Roman" pitchFamily="18" charset="0"/>
                <a:cs typeface="Times New Roman" pitchFamily="18" charset="0"/>
              </a:rPr>
              <a:t>14. She‘ll be absolutely furious  if she (hear) about this.</a:t>
            </a:r>
          </a:p>
          <a:p>
            <a:r>
              <a:rPr lang="en-US" dirty="0" smtClean="0">
                <a:latin typeface="Times New Roman" pitchFamily="18" charset="0"/>
                <a:cs typeface="Times New Roman" pitchFamily="18" charset="0"/>
              </a:rPr>
              <a:t>15. If you put on the kettle I (make) the tea.</a:t>
            </a:r>
          </a:p>
          <a:p>
            <a:pPr>
              <a:buNone/>
            </a:pPr>
            <a:endParaRPr lang="en-US" sz="20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4191000" cy="4610100"/>
          </a:xfrm>
        </p:spPr>
        <p:txBody>
          <a:bodyPr>
            <a:noAutofit/>
          </a:bodyPr>
          <a:lstStyle/>
          <a:p>
            <a:r>
              <a:rPr lang="en-US" sz="2400" dirty="0" smtClean="0">
                <a:latin typeface="Times New Roman" pitchFamily="18" charset="0"/>
                <a:cs typeface="Times New Roman" pitchFamily="18" charset="0"/>
              </a:rPr>
              <a:t>11. If you </a:t>
            </a:r>
            <a:r>
              <a:rPr lang="en-US" sz="2400" b="1" dirty="0" smtClean="0">
                <a:solidFill>
                  <a:srgbClr val="FF0000"/>
                </a:solidFill>
                <a:latin typeface="Times New Roman" pitchFamily="18" charset="0"/>
                <a:cs typeface="Times New Roman" pitchFamily="18" charset="0"/>
              </a:rPr>
              <a:t>don’t go </a:t>
            </a:r>
            <a:r>
              <a:rPr lang="en-US" sz="2400" dirty="0" smtClean="0">
                <a:latin typeface="Times New Roman" pitchFamily="18" charset="0"/>
                <a:cs typeface="Times New Roman" pitchFamily="18" charset="0"/>
              </a:rPr>
              <a:t>away I’ll send for the police.</a:t>
            </a:r>
          </a:p>
          <a:p>
            <a:r>
              <a:rPr lang="en-US" sz="2400" dirty="0" smtClean="0">
                <a:latin typeface="Times New Roman" pitchFamily="18" charset="0"/>
                <a:cs typeface="Times New Roman" pitchFamily="18" charset="0"/>
              </a:rPr>
              <a:t>12.  I’ll be very angry if he </a:t>
            </a:r>
            <a:r>
              <a:rPr lang="en-US" sz="2400" b="1" dirty="0" smtClean="0">
                <a:solidFill>
                  <a:srgbClr val="FF0000"/>
                </a:solidFill>
                <a:latin typeface="Times New Roman" pitchFamily="18" charset="0"/>
                <a:cs typeface="Times New Roman" pitchFamily="18" charset="0"/>
              </a:rPr>
              <a:t>makes</a:t>
            </a:r>
            <a:r>
              <a:rPr lang="en-US" sz="2400" dirty="0" smtClean="0">
                <a:latin typeface="Times New Roman" pitchFamily="18" charset="0"/>
                <a:cs typeface="Times New Roman" pitchFamily="18" charset="0"/>
              </a:rPr>
              <a:t> any more mistakes.</a:t>
            </a:r>
          </a:p>
          <a:p>
            <a:r>
              <a:rPr lang="en-US" sz="2400" dirty="0" smtClean="0">
                <a:latin typeface="Times New Roman" pitchFamily="18" charset="0"/>
                <a:cs typeface="Times New Roman" pitchFamily="18" charset="0"/>
              </a:rPr>
              <a:t>13. If he </a:t>
            </a:r>
            <a:r>
              <a:rPr lang="en-US" sz="2400" b="1" dirty="0" smtClean="0">
                <a:solidFill>
                  <a:srgbClr val="FF0000"/>
                </a:solidFill>
                <a:latin typeface="Times New Roman" pitchFamily="18" charset="0"/>
                <a:cs typeface="Times New Roman" pitchFamily="18" charset="0"/>
              </a:rPr>
              <a:t>is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late we’ll go without him.</a:t>
            </a:r>
          </a:p>
          <a:p>
            <a:r>
              <a:rPr lang="en-US" sz="2400" dirty="0" smtClean="0">
                <a:latin typeface="Times New Roman" pitchFamily="18" charset="0"/>
                <a:cs typeface="Times New Roman" pitchFamily="18" charset="0"/>
              </a:rPr>
              <a:t>14. She’ll be absolutely  furious if she </a:t>
            </a:r>
            <a:r>
              <a:rPr lang="en-US" sz="2400" b="1" dirty="0" smtClean="0">
                <a:solidFill>
                  <a:srgbClr val="FF0000"/>
                </a:solidFill>
                <a:latin typeface="Times New Roman" pitchFamily="18" charset="0"/>
                <a:cs typeface="Times New Roman" pitchFamily="18" charset="0"/>
              </a:rPr>
              <a:t>hears</a:t>
            </a:r>
            <a:r>
              <a:rPr lang="en-US" sz="2400" dirty="0" smtClean="0">
                <a:latin typeface="Times New Roman" pitchFamily="18" charset="0"/>
                <a:cs typeface="Times New Roman" pitchFamily="18" charset="0"/>
              </a:rPr>
              <a:t> about this.</a:t>
            </a:r>
          </a:p>
          <a:p>
            <a:r>
              <a:rPr lang="en-US" sz="2400" dirty="0" smtClean="0">
                <a:latin typeface="Times New Roman" pitchFamily="18" charset="0"/>
                <a:cs typeface="Times New Roman" pitchFamily="18" charset="0"/>
              </a:rPr>
              <a:t>15. if you put on the kettle I</a:t>
            </a:r>
            <a:r>
              <a:rPr lang="en-US" sz="2400" b="1" dirty="0" smtClean="0">
                <a:solidFill>
                  <a:srgbClr val="FF0000"/>
                </a:solidFill>
                <a:latin typeface="Times New Roman" pitchFamily="18" charset="0"/>
                <a:cs typeface="Times New Roman" pitchFamily="18" charset="0"/>
              </a:rPr>
              <a:t>’ll make</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the tea.</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Continued…</a:t>
            </a:r>
            <a:endParaRPr lang="en-US"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4" name="Text Placeholder 3"/>
          <p:cNvSpPr>
            <a:spLocks noGrp="1"/>
          </p:cNvSpPr>
          <p:nvPr>
            <p:ph type="body" sz="half" idx="3"/>
          </p:nvPr>
        </p:nvSpPr>
        <p:spPr/>
        <p:txBody>
          <a:bodyPr/>
          <a:lstStyle/>
          <a:p>
            <a:r>
              <a:rPr lang="en-US" sz="2800" dirty="0" smtClean="0">
                <a:latin typeface="Times New Roman" pitchFamily="18" charset="0"/>
                <a:cs typeface="Times New Roman" pitchFamily="18" charset="0"/>
              </a:rPr>
              <a:t>Continued…</a:t>
            </a:r>
            <a:endParaRPr lang="en-US" sz="2800" dirty="0">
              <a:latin typeface="Times New Roman" pitchFamily="18" charset="0"/>
              <a:cs typeface="Times New Roman" pitchFamily="18" charset="0"/>
            </a:endParaRPr>
          </a:p>
        </p:txBody>
      </p:sp>
      <p:sp>
        <p:nvSpPr>
          <p:cNvPr id="5" name="Content Placeholder 4"/>
          <p:cNvSpPr>
            <a:spLocks noGrp="1"/>
          </p:cNvSpPr>
          <p:nvPr>
            <p:ph sz="half" idx="2"/>
          </p:nvPr>
        </p:nvSpPr>
        <p:spPr>
          <a:xfrm>
            <a:off x="152400" y="2247900"/>
            <a:ext cx="4495800" cy="4381500"/>
          </a:xfrm>
        </p:spPr>
        <p:txBody>
          <a:bodyPr>
            <a:noAutofit/>
          </a:bodyPr>
          <a:lstStyle/>
          <a:p>
            <a:r>
              <a:rPr lang="en-US" sz="2400" dirty="0" smtClean="0">
                <a:latin typeface="Times New Roman" pitchFamily="18" charset="0"/>
                <a:cs typeface="Times New Roman" pitchFamily="18" charset="0"/>
              </a:rPr>
              <a:t>16. If you give my dog a bone he (bury) it  at once. </a:t>
            </a:r>
          </a:p>
          <a:p>
            <a:r>
              <a:rPr lang="en-US" sz="2400" dirty="0" smtClean="0">
                <a:latin typeface="Times New Roman" pitchFamily="18" charset="0"/>
                <a:cs typeface="Times New Roman" pitchFamily="18" charset="0"/>
              </a:rPr>
              <a:t>17. If we leave the car here it (not be) in anybody’s way.</a:t>
            </a:r>
          </a:p>
          <a:p>
            <a:r>
              <a:rPr lang="en-US" sz="2400" dirty="0" smtClean="0">
                <a:latin typeface="Times New Roman" pitchFamily="18" charset="0"/>
                <a:cs typeface="Times New Roman" pitchFamily="18" charset="0"/>
              </a:rPr>
              <a:t>18. He’ll be late for  the train if he (not start) at once.</a:t>
            </a:r>
          </a:p>
          <a:p>
            <a:r>
              <a:rPr lang="en-US" sz="2400" dirty="0" smtClean="0">
                <a:latin typeface="Times New Roman" pitchFamily="18" charset="0"/>
                <a:cs typeface="Times New Roman" pitchFamily="18" charset="0"/>
              </a:rPr>
              <a:t>19. If you come late they (not let)  you in.</a:t>
            </a:r>
          </a:p>
          <a:p>
            <a:r>
              <a:rPr lang="en-US" sz="2400" dirty="0" smtClean="0">
                <a:latin typeface="Times New Roman" pitchFamily="18" charset="0"/>
                <a:cs typeface="Times New Roman" pitchFamily="18" charset="0"/>
              </a:rPr>
              <a:t>20. if he (go) on telling lies nobody will believe a word he says.</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4191000" cy="4381500"/>
          </a:xfrm>
        </p:spPr>
        <p:txBody>
          <a:bodyPr>
            <a:noAutofit/>
          </a:bodyPr>
          <a:lstStyle/>
          <a:p>
            <a:r>
              <a:rPr lang="en-US" sz="2400" dirty="0" smtClean="0">
                <a:latin typeface="Times New Roman" pitchFamily="18" charset="0"/>
                <a:cs typeface="Times New Roman" pitchFamily="18" charset="0"/>
              </a:rPr>
              <a:t>16. If you give my dog a bone he </a:t>
            </a:r>
            <a:r>
              <a:rPr lang="en-US" sz="2400" b="1" dirty="0" smtClean="0">
                <a:solidFill>
                  <a:srgbClr val="FF0000"/>
                </a:solidFill>
                <a:latin typeface="Times New Roman" pitchFamily="18" charset="0"/>
                <a:cs typeface="Times New Roman" pitchFamily="18" charset="0"/>
              </a:rPr>
              <a:t>will bury </a:t>
            </a:r>
            <a:r>
              <a:rPr lang="en-US" sz="2400" dirty="0" smtClean="0">
                <a:latin typeface="Times New Roman" pitchFamily="18" charset="0"/>
                <a:cs typeface="Times New Roman" pitchFamily="18" charset="0"/>
              </a:rPr>
              <a:t>it at once.</a:t>
            </a:r>
          </a:p>
          <a:p>
            <a:r>
              <a:rPr lang="en-US" sz="2400" dirty="0" smtClean="0">
                <a:latin typeface="Times New Roman" pitchFamily="18" charset="0"/>
                <a:cs typeface="Times New Roman" pitchFamily="18" charset="0"/>
              </a:rPr>
              <a:t>17. If we leave the car here </a:t>
            </a:r>
            <a:r>
              <a:rPr lang="en-US" sz="2400" b="1" dirty="0" smtClean="0">
                <a:solidFill>
                  <a:srgbClr val="FF0000"/>
                </a:solidFill>
                <a:latin typeface="Times New Roman" pitchFamily="18" charset="0"/>
                <a:cs typeface="Times New Roman" pitchFamily="18" charset="0"/>
              </a:rPr>
              <a:t>it’ll not be</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anybody’s way.</a:t>
            </a:r>
          </a:p>
          <a:p>
            <a:r>
              <a:rPr lang="en-US" sz="2400" dirty="0" smtClean="0">
                <a:latin typeface="Times New Roman" pitchFamily="18" charset="0"/>
                <a:cs typeface="Times New Roman" pitchFamily="18" charset="0"/>
              </a:rPr>
              <a:t>18.  He’ll be late for the train he </a:t>
            </a:r>
            <a:r>
              <a:rPr lang="en-US" sz="2400" b="1" dirty="0" smtClean="0">
                <a:solidFill>
                  <a:srgbClr val="FF0000"/>
                </a:solidFill>
                <a:latin typeface="Times New Roman" pitchFamily="18" charset="0"/>
                <a:cs typeface="Times New Roman" pitchFamily="18" charset="0"/>
              </a:rPr>
              <a:t>doesn’t start </a:t>
            </a:r>
            <a:r>
              <a:rPr lang="en-US" sz="2400" dirty="0" smtClean="0">
                <a:latin typeface="Times New Roman" pitchFamily="18" charset="0"/>
                <a:cs typeface="Times New Roman" pitchFamily="18" charset="0"/>
              </a:rPr>
              <a:t>at once.</a:t>
            </a:r>
          </a:p>
          <a:p>
            <a:r>
              <a:rPr lang="en-US" sz="2400" dirty="0" smtClean="0">
                <a:latin typeface="Times New Roman" pitchFamily="18" charset="0"/>
                <a:cs typeface="Times New Roman" pitchFamily="18" charset="0"/>
              </a:rPr>
              <a:t>19. If you come late they </a:t>
            </a:r>
            <a:r>
              <a:rPr lang="en-US" sz="2400" b="1" dirty="0" smtClean="0">
                <a:solidFill>
                  <a:srgbClr val="FF0000"/>
                </a:solidFill>
                <a:latin typeface="Times New Roman" pitchFamily="18" charset="0"/>
                <a:cs typeface="Times New Roman" pitchFamily="18" charset="0"/>
              </a:rPr>
              <a:t>will</a:t>
            </a:r>
            <a:r>
              <a:rPr lang="en-US" sz="2400"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not let </a:t>
            </a:r>
            <a:r>
              <a:rPr lang="en-US" sz="2400" dirty="0" smtClean="0">
                <a:latin typeface="Times New Roman" pitchFamily="18" charset="0"/>
                <a:cs typeface="Times New Roman" pitchFamily="18" charset="0"/>
              </a:rPr>
              <a:t>you in.</a:t>
            </a:r>
          </a:p>
          <a:p>
            <a:r>
              <a:rPr lang="en-US" sz="2400" dirty="0" smtClean="0">
                <a:latin typeface="Times New Roman" pitchFamily="18" charset="0"/>
                <a:cs typeface="Times New Roman" pitchFamily="18" charset="0"/>
              </a:rPr>
              <a:t>20 If he </a:t>
            </a:r>
            <a:r>
              <a:rPr lang="en-US" sz="2400" b="1" dirty="0" smtClean="0">
                <a:solidFill>
                  <a:srgbClr val="FF0000"/>
                </a:solidFill>
                <a:latin typeface="Times New Roman" pitchFamily="18" charset="0"/>
                <a:cs typeface="Times New Roman" pitchFamily="18" charset="0"/>
              </a:rPr>
              <a:t>goes</a:t>
            </a:r>
            <a:r>
              <a:rPr lang="en-US" sz="2400" dirty="0" smtClean="0">
                <a:latin typeface="Times New Roman" pitchFamily="18" charset="0"/>
                <a:cs typeface="Times New Roman" pitchFamily="18" charset="0"/>
              </a:rPr>
              <a:t> on telling lies no body will believe  a word he says.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70C0"/>
                </a:solidFill>
                <a:latin typeface="Times New Roman" pitchFamily="18" charset="0"/>
                <a:cs typeface="Times New Roman" pitchFamily="18" charset="0"/>
              </a:rPr>
              <a:t>Second Conditionals or Hypothetical conditionals</a:t>
            </a:r>
            <a:endParaRPr lang="en-US" sz="3200" b="1" dirty="0">
              <a:solidFill>
                <a:srgbClr val="0070C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295400"/>
            <a:ext cx="3733800" cy="762000"/>
          </a:xfrm>
        </p:spPr>
        <p:txBody>
          <a:bodyPr/>
          <a:lstStyle/>
          <a:p>
            <a:r>
              <a:rPr lang="en-US" b="0" dirty="0" smtClean="0">
                <a:latin typeface="Times New Roman" pitchFamily="18" charset="0"/>
                <a:cs typeface="Times New Roman" pitchFamily="18" charset="0"/>
              </a:rPr>
              <a:t>Put verbs in brackets into the correct tenses:</a:t>
            </a:r>
            <a:endParaRPr lang="en-US" b="0"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685800"/>
          </a:xfrm>
        </p:spPr>
        <p:txBody>
          <a:bodyPr/>
          <a:lstStyle/>
          <a:p>
            <a:r>
              <a:rPr lang="en-US" b="0" dirty="0" smtClean="0">
                <a:latin typeface="Times New Roman" pitchFamily="18" charset="0"/>
                <a:cs typeface="Times New Roman" pitchFamily="18" charset="0"/>
              </a:rPr>
              <a:t>Answer:</a:t>
            </a:r>
            <a:endParaRPr lang="en-US" b="0" dirty="0">
              <a:latin typeface="Times New Roman" pitchFamily="18" charset="0"/>
              <a:cs typeface="Times New Roman" pitchFamily="18" charset="0"/>
            </a:endParaRPr>
          </a:p>
        </p:txBody>
      </p:sp>
      <p:sp>
        <p:nvSpPr>
          <p:cNvPr id="5" name="Content Placeholder 4"/>
          <p:cNvSpPr>
            <a:spLocks noGrp="1"/>
          </p:cNvSpPr>
          <p:nvPr>
            <p:ph sz="half" idx="2"/>
          </p:nvPr>
        </p:nvSpPr>
        <p:spPr>
          <a:xfrm>
            <a:off x="228600" y="2247900"/>
            <a:ext cx="4419600" cy="4610100"/>
          </a:xfrm>
        </p:spPr>
        <p:txBody>
          <a:bodyPr>
            <a:noAutofit/>
          </a:bodyPr>
          <a:lstStyle/>
          <a:p>
            <a:r>
              <a:rPr lang="en-US" sz="2400" dirty="0" smtClean="0">
                <a:latin typeface="Times New Roman" pitchFamily="18" charset="0"/>
                <a:cs typeface="Times New Roman" pitchFamily="18" charset="0"/>
              </a:rPr>
              <a:t>1. If I had a typewriter I (type) it myself.</a:t>
            </a:r>
          </a:p>
          <a:p>
            <a:r>
              <a:rPr lang="en-US" sz="2400" dirty="0" smtClean="0">
                <a:latin typeface="Times New Roman" pitchFamily="18" charset="0"/>
                <a:cs typeface="Times New Roman" pitchFamily="18" charset="0"/>
              </a:rPr>
              <a:t>2. If I (know) his address I’d give it to you.</a:t>
            </a:r>
          </a:p>
          <a:p>
            <a:r>
              <a:rPr lang="en-US" sz="2400" dirty="0" smtClean="0">
                <a:latin typeface="Times New Roman" pitchFamily="18" charset="0"/>
                <a:cs typeface="Times New Roman" pitchFamily="18" charset="0"/>
              </a:rPr>
              <a:t>3. He (look) a lot better if he shaved more often.</a:t>
            </a:r>
          </a:p>
          <a:p>
            <a:r>
              <a:rPr lang="en-US" sz="2400" dirty="0" smtClean="0">
                <a:latin typeface="Times New Roman" pitchFamily="18" charset="0"/>
                <a:cs typeface="Times New Roman" pitchFamily="18" charset="0"/>
              </a:rPr>
              <a:t>4. If you (play) for lower stakes you wouldn’t lose so much.</a:t>
            </a:r>
          </a:p>
          <a:p>
            <a:r>
              <a:rPr lang="en-US" sz="2400" dirty="0" smtClean="0">
                <a:latin typeface="Times New Roman" pitchFamily="18" charset="0"/>
                <a:cs typeface="Times New Roman" pitchFamily="18" charset="0"/>
              </a:rPr>
              <a:t>5. If he worked more slowly he (not make) so many mistakes.</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572000" y="2247900"/>
            <a:ext cx="4572000" cy="5143500"/>
          </a:xfrm>
        </p:spPr>
        <p:txBody>
          <a:bodyPr>
            <a:noAutofit/>
          </a:bodyPr>
          <a:lstStyle/>
          <a:p>
            <a:r>
              <a:rPr lang="en-US" sz="2400" dirty="0" smtClean="0">
                <a:latin typeface="Times New Roman" pitchFamily="18" charset="0"/>
                <a:cs typeface="Times New Roman" pitchFamily="18" charset="0"/>
              </a:rPr>
              <a:t>1. If I had a typewriter I</a:t>
            </a:r>
            <a:r>
              <a:rPr lang="en-US" sz="2400"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would type</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it  myself.</a:t>
            </a:r>
          </a:p>
          <a:p>
            <a:r>
              <a:rPr lang="en-US" sz="2400" dirty="0" smtClean="0">
                <a:latin typeface="Times New Roman" pitchFamily="18" charset="0"/>
                <a:cs typeface="Times New Roman" pitchFamily="18" charset="0"/>
              </a:rPr>
              <a:t>2. If I </a:t>
            </a:r>
            <a:r>
              <a:rPr lang="en-US" sz="2400" b="1" dirty="0" smtClean="0">
                <a:solidFill>
                  <a:srgbClr val="FF0000"/>
                </a:solidFill>
                <a:latin typeface="Times New Roman" pitchFamily="18" charset="0"/>
                <a:cs typeface="Times New Roman" pitchFamily="18" charset="0"/>
              </a:rPr>
              <a:t>knew</a:t>
            </a:r>
            <a:r>
              <a:rPr lang="en-US" sz="2400" dirty="0" smtClean="0">
                <a:latin typeface="Times New Roman" pitchFamily="18" charset="0"/>
                <a:cs typeface="Times New Roman" pitchFamily="18" charset="0"/>
              </a:rPr>
              <a:t> his address I’d give it to you.</a:t>
            </a:r>
          </a:p>
          <a:p>
            <a:r>
              <a:rPr lang="en-US" sz="2400" dirty="0" smtClean="0">
                <a:latin typeface="Times New Roman" pitchFamily="18" charset="0"/>
                <a:cs typeface="Times New Roman" pitchFamily="18" charset="0"/>
              </a:rPr>
              <a:t>3. He </a:t>
            </a:r>
            <a:r>
              <a:rPr lang="en-US" sz="2400" b="1" dirty="0" smtClean="0">
                <a:solidFill>
                  <a:srgbClr val="FF0000"/>
                </a:solidFill>
                <a:latin typeface="Times New Roman" pitchFamily="18" charset="0"/>
                <a:cs typeface="Times New Roman" pitchFamily="18" charset="0"/>
              </a:rPr>
              <a:t>would look </a:t>
            </a:r>
            <a:r>
              <a:rPr lang="en-US" sz="2400" dirty="0" smtClean="0">
                <a:latin typeface="Times New Roman" pitchFamily="18" charset="0"/>
                <a:cs typeface="Times New Roman" pitchFamily="18" charset="0"/>
              </a:rPr>
              <a:t>a lot better if he shaved more often.</a:t>
            </a:r>
          </a:p>
          <a:p>
            <a:r>
              <a:rPr lang="en-US" sz="2400" dirty="0" smtClean="0">
                <a:latin typeface="Times New Roman" pitchFamily="18" charset="0"/>
                <a:cs typeface="Times New Roman" pitchFamily="18" charset="0"/>
              </a:rPr>
              <a:t>4. If you </a:t>
            </a:r>
            <a:r>
              <a:rPr lang="en-US" sz="2400" b="1" dirty="0" smtClean="0">
                <a:solidFill>
                  <a:srgbClr val="FF0000"/>
                </a:solidFill>
                <a:latin typeface="Times New Roman" pitchFamily="18" charset="0"/>
                <a:cs typeface="Times New Roman" pitchFamily="18" charset="0"/>
              </a:rPr>
              <a:t>played</a:t>
            </a:r>
            <a:r>
              <a:rPr lang="en-US" sz="2400" dirty="0" smtClean="0">
                <a:latin typeface="Times New Roman" pitchFamily="18" charset="0"/>
                <a:cs typeface="Times New Roman" pitchFamily="18" charset="0"/>
              </a:rPr>
              <a:t> for lower stakes you wouldn’t lose so much.</a:t>
            </a:r>
          </a:p>
          <a:p>
            <a:r>
              <a:rPr lang="en-US" sz="2400" dirty="0" smtClean="0">
                <a:latin typeface="Times New Roman" pitchFamily="18" charset="0"/>
                <a:cs typeface="Times New Roman" pitchFamily="18" charset="0"/>
              </a:rPr>
              <a:t>5. If he worked more slowly he </a:t>
            </a:r>
            <a:r>
              <a:rPr lang="en-US" sz="2400" b="1" dirty="0" smtClean="0">
                <a:solidFill>
                  <a:srgbClr val="FF0000"/>
                </a:solidFill>
                <a:latin typeface="Times New Roman" pitchFamily="18" charset="0"/>
                <a:cs typeface="Times New Roman" pitchFamily="18" charset="0"/>
              </a:rPr>
              <a:t>would not make </a:t>
            </a:r>
            <a:r>
              <a:rPr lang="en-US" sz="2400" dirty="0" smtClean="0">
                <a:latin typeface="Times New Roman" pitchFamily="18" charset="0"/>
                <a:cs typeface="Times New Roman" pitchFamily="18" charset="0"/>
              </a:rPr>
              <a:t>so many mistakes.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4572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381000"/>
          </a:xfrm>
        </p:spPr>
        <p:txBody>
          <a:bodyPr/>
          <a:lstStyle/>
          <a:p>
            <a:r>
              <a:rPr lang="en-US" dirty="0" smtClean="0">
                <a:latin typeface="Times New Roman" pitchFamily="18" charset="0"/>
                <a:cs typeface="Times New Roman" pitchFamily="18" charset="0"/>
              </a:rPr>
              <a:t>Answer 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228600" y="1981200"/>
            <a:ext cx="4419600" cy="4152900"/>
          </a:xfrm>
        </p:spPr>
        <p:txBody>
          <a:bodyPr>
            <a:noAutofit/>
          </a:bodyPr>
          <a:lstStyle/>
          <a:p>
            <a:r>
              <a:rPr lang="en-US" sz="2400" dirty="0" smtClean="0">
                <a:latin typeface="Times New Roman" pitchFamily="18" charset="0"/>
                <a:cs typeface="Times New Roman" pitchFamily="18" charset="0"/>
              </a:rPr>
              <a:t>6. I shouldn’t drink that wine if I (be) you.</a:t>
            </a:r>
          </a:p>
          <a:p>
            <a:r>
              <a:rPr lang="en-US" sz="2400" dirty="0" smtClean="0">
                <a:latin typeface="Times New Roman" pitchFamily="18" charset="0"/>
                <a:cs typeface="Times New Roman" pitchFamily="18" charset="0"/>
              </a:rPr>
              <a:t>7. More tourists would come to this country if it (have) a better climate.</a:t>
            </a:r>
          </a:p>
          <a:p>
            <a:r>
              <a:rPr lang="en-US" sz="2400" dirty="0" smtClean="0">
                <a:latin typeface="Times New Roman" pitchFamily="18" charset="0"/>
                <a:cs typeface="Times New Roman" pitchFamily="18" charset="0"/>
              </a:rPr>
              <a:t>8. If I were sent to Prison you (visit) me?</a:t>
            </a:r>
          </a:p>
          <a:p>
            <a:r>
              <a:rPr lang="en-US" sz="2400" dirty="0" smtClean="0">
                <a:latin typeface="Times New Roman" pitchFamily="18" charset="0"/>
                <a:cs typeface="Times New Roman" pitchFamily="18" charset="0"/>
              </a:rPr>
              <a:t>9. If someone (give) you a helicopter what would you do with it?</a:t>
            </a:r>
          </a:p>
          <a:p>
            <a:r>
              <a:rPr lang="en-US" sz="2400" dirty="0" smtClean="0">
                <a:latin typeface="Times New Roman" pitchFamily="18" charset="0"/>
                <a:cs typeface="Times New Roman" pitchFamily="18" charset="0"/>
              </a:rPr>
              <a:t>10. I (buy) shares in that company if I had some money.</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800600" y="1905000"/>
            <a:ext cx="4343400" cy="4953000"/>
          </a:xfrm>
        </p:spPr>
        <p:txBody>
          <a:bodyPr>
            <a:noAutofit/>
          </a:bodyPr>
          <a:lstStyle/>
          <a:p>
            <a:r>
              <a:rPr lang="en-US" sz="2400" dirty="0" smtClean="0">
                <a:latin typeface="Times New Roman" pitchFamily="18" charset="0"/>
                <a:cs typeface="Times New Roman" pitchFamily="18" charset="0"/>
              </a:rPr>
              <a:t>6. I shouldn’t drink that wine if I</a:t>
            </a:r>
            <a:r>
              <a:rPr lang="en-US" sz="2400"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were</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you.</a:t>
            </a:r>
          </a:p>
          <a:p>
            <a:r>
              <a:rPr lang="en-US" sz="2400" dirty="0" smtClean="0">
                <a:latin typeface="Times New Roman" pitchFamily="18" charset="0"/>
                <a:cs typeface="Times New Roman" pitchFamily="18" charset="0"/>
              </a:rPr>
              <a:t>7. More tourists would come to this country if it </a:t>
            </a:r>
            <a:r>
              <a:rPr lang="en-US" sz="2400" b="1" dirty="0" smtClean="0">
                <a:solidFill>
                  <a:srgbClr val="FF0000"/>
                </a:solidFill>
                <a:latin typeface="Times New Roman" pitchFamily="18" charset="0"/>
                <a:cs typeface="Times New Roman" pitchFamily="18" charset="0"/>
              </a:rPr>
              <a:t>had</a:t>
            </a:r>
            <a:r>
              <a:rPr lang="en-US" sz="2400" dirty="0" smtClean="0">
                <a:latin typeface="Times New Roman" pitchFamily="18" charset="0"/>
                <a:cs typeface="Times New Roman" pitchFamily="18" charset="0"/>
              </a:rPr>
              <a:t> a better climate.</a:t>
            </a:r>
          </a:p>
          <a:p>
            <a:r>
              <a:rPr lang="en-US" sz="2400" dirty="0" smtClean="0">
                <a:latin typeface="Times New Roman" pitchFamily="18" charset="0"/>
                <a:cs typeface="Times New Roman" pitchFamily="18" charset="0"/>
              </a:rPr>
              <a:t>8. If I were sent to prison </a:t>
            </a:r>
            <a:r>
              <a:rPr lang="en-US" sz="2400" b="1" dirty="0" smtClean="0">
                <a:solidFill>
                  <a:srgbClr val="FF0000"/>
                </a:solidFill>
                <a:latin typeface="Times New Roman" pitchFamily="18" charset="0"/>
                <a:cs typeface="Times New Roman" pitchFamily="18" charset="0"/>
              </a:rPr>
              <a:t>would</a:t>
            </a:r>
            <a:r>
              <a:rPr lang="en-US" sz="2400" dirty="0" smtClean="0">
                <a:latin typeface="Times New Roman" pitchFamily="18" charset="0"/>
                <a:cs typeface="Times New Roman" pitchFamily="18" charset="0"/>
              </a:rPr>
              <a:t> you </a:t>
            </a:r>
            <a:r>
              <a:rPr lang="en-US" sz="2400" b="1" dirty="0" smtClean="0">
                <a:solidFill>
                  <a:srgbClr val="FF0000"/>
                </a:solidFill>
                <a:latin typeface="Times New Roman" pitchFamily="18" charset="0"/>
                <a:cs typeface="Times New Roman" pitchFamily="18" charset="0"/>
              </a:rPr>
              <a:t>visit</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me?</a:t>
            </a:r>
          </a:p>
          <a:p>
            <a:r>
              <a:rPr lang="en-US" sz="2400" dirty="0" smtClean="0">
                <a:latin typeface="Times New Roman" pitchFamily="18" charset="0"/>
                <a:cs typeface="Times New Roman" pitchFamily="18" charset="0"/>
              </a:rPr>
              <a:t>9. If someone </a:t>
            </a:r>
            <a:r>
              <a:rPr lang="en-US" sz="2400" b="1" dirty="0" smtClean="0">
                <a:solidFill>
                  <a:srgbClr val="FF0000"/>
                </a:solidFill>
                <a:latin typeface="Times New Roman" pitchFamily="18" charset="0"/>
                <a:cs typeface="Times New Roman" pitchFamily="18" charset="0"/>
              </a:rPr>
              <a:t>gave</a:t>
            </a:r>
            <a:r>
              <a:rPr lang="en-US" sz="2400" dirty="0" smtClean="0">
                <a:latin typeface="Times New Roman" pitchFamily="18" charset="0"/>
                <a:cs typeface="Times New Roman" pitchFamily="18" charset="0"/>
              </a:rPr>
              <a:t> you a helicopter what would you do with it?</a:t>
            </a:r>
          </a:p>
          <a:p>
            <a:r>
              <a:rPr lang="en-US" sz="2400" dirty="0" smtClean="0">
                <a:latin typeface="Times New Roman" pitchFamily="18" charset="0"/>
                <a:cs typeface="Times New Roman" pitchFamily="18" charset="0"/>
              </a:rPr>
              <a:t>10. I </a:t>
            </a:r>
            <a:r>
              <a:rPr lang="en-US" sz="2400" b="1" dirty="0" smtClean="0">
                <a:solidFill>
                  <a:srgbClr val="FF0000"/>
                </a:solidFill>
                <a:latin typeface="Times New Roman" pitchFamily="18" charset="0"/>
                <a:cs typeface="Times New Roman" pitchFamily="18" charset="0"/>
              </a:rPr>
              <a:t>would buy </a:t>
            </a:r>
            <a:r>
              <a:rPr lang="en-US" sz="2400" dirty="0" smtClean="0">
                <a:latin typeface="Times New Roman" pitchFamily="18" charset="0"/>
                <a:cs typeface="Times New Roman" pitchFamily="18" charset="0"/>
              </a:rPr>
              <a:t>shares in that company if I had some money.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457200"/>
          </a:xfrm>
        </p:spPr>
        <p:txBody>
          <a:bodyPr/>
          <a:lstStyle/>
          <a:p>
            <a:r>
              <a:rPr lang="en-US" dirty="0" smtClean="0">
                <a:solidFill>
                  <a:srgbClr val="FF0000"/>
                </a:solidFill>
                <a:latin typeface="Times New Roman" pitchFamily="18" charset="0"/>
                <a:cs typeface="Times New Roman" pitchFamily="18" charset="0"/>
              </a:rPr>
              <a:t>Continued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381000"/>
          </a:xfrm>
        </p:spPr>
        <p:txBody>
          <a:bodyPr/>
          <a:lstStyle/>
          <a:p>
            <a:r>
              <a:rPr lang="en-US" dirty="0" smtClean="0">
                <a:solidFill>
                  <a:srgbClr val="FF0000"/>
                </a:solidFill>
                <a:latin typeface="Times New Roman" pitchFamily="18" charset="0"/>
                <a:cs typeface="Times New Roman" pitchFamily="18" charset="0"/>
              </a:rPr>
              <a:t>Continued…</a:t>
            </a:r>
            <a:endParaRPr lang="en-US" dirty="0">
              <a:solidFill>
                <a:srgbClr val="FF0000"/>
              </a:solidFill>
              <a:latin typeface="Times New Roman" pitchFamily="18" charset="0"/>
              <a:cs typeface="Times New Roman" pitchFamily="18" charset="0"/>
            </a:endParaRPr>
          </a:p>
        </p:txBody>
      </p:sp>
      <p:sp>
        <p:nvSpPr>
          <p:cNvPr id="5" name="Content Placeholder 4"/>
          <p:cNvSpPr>
            <a:spLocks noGrp="1"/>
          </p:cNvSpPr>
          <p:nvPr>
            <p:ph sz="half" idx="2"/>
          </p:nvPr>
        </p:nvSpPr>
        <p:spPr>
          <a:xfrm>
            <a:off x="0" y="1905000"/>
            <a:ext cx="4648200" cy="4953000"/>
          </a:xfrm>
        </p:spPr>
        <p:txBody>
          <a:bodyPr>
            <a:noAutofit/>
          </a:bodyPr>
          <a:lstStyle/>
          <a:p>
            <a:r>
              <a:rPr lang="en-US" sz="2400" dirty="0" smtClean="0">
                <a:latin typeface="Times New Roman" pitchFamily="18" charset="0"/>
                <a:cs typeface="Times New Roman" pitchFamily="18" charset="0"/>
              </a:rPr>
              <a:t>11. If he (clean) his windscreen he’d be able to see where he was going.</a:t>
            </a:r>
          </a:p>
          <a:p>
            <a:r>
              <a:rPr lang="en-US" sz="2400" dirty="0" smtClean="0">
                <a:latin typeface="Times New Roman" pitchFamily="18" charset="0"/>
                <a:cs typeface="Times New Roman" pitchFamily="18" charset="0"/>
              </a:rPr>
              <a:t>12. If you drove your car into the river you (be able) to get out?</a:t>
            </a:r>
          </a:p>
          <a:p>
            <a:r>
              <a:rPr lang="en-US" sz="2400" dirty="0" smtClean="0">
                <a:latin typeface="Times New Roman" pitchFamily="18" charset="0"/>
                <a:cs typeface="Times New Roman" pitchFamily="18" charset="0"/>
              </a:rPr>
              <a:t>13. If you (not belong) to a union  you couldn’t get a job.</a:t>
            </a:r>
          </a:p>
          <a:p>
            <a:r>
              <a:rPr lang="en-US" sz="2400" dirty="0" smtClean="0">
                <a:latin typeface="Times New Roman" pitchFamily="18" charset="0"/>
                <a:cs typeface="Times New Roman" pitchFamily="18" charset="0"/>
              </a:rPr>
              <a:t>14. If I (win) a big prize in a lottery I’d give up my job.</a:t>
            </a:r>
          </a:p>
          <a:p>
            <a:r>
              <a:rPr lang="en-US" sz="2400" dirty="0" smtClean="0">
                <a:latin typeface="Times New Roman" pitchFamily="18" charset="0"/>
                <a:cs typeface="Times New Roman" pitchFamily="18" charset="0"/>
              </a:rPr>
              <a:t>15. What you (do) if you found a burglar in your house?</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648200" y="1905000"/>
            <a:ext cx="4495800" cy="4953000"/>
          </a:xfrm>
        </p:spPr>
        <p:txBody>
          <a:bodyPr>
            <a:noAutofit/>
          </a:bodyPr>
          <a:lstStyle/>
          <a:p>
            <a:r>
              <a:rPr lang="en-US" sz="2400" dirty="0" smtClean="0">
                <a:latin typeface="Times New Roman" pitchFamily="18" charset="0"/>
                <a:cs typeface="Times New Roman" pitchFamily="18" charset="0"/>
              </a:rPr>
              <a:t>11. if he </a:t>
            </a:r>
            <a:r>
              <a:rPr lang="en-US" sz="2400" b="1" dirty="0" smtClean="0">
                <a:solidFill>
                  <a:srgbClr val="FF0000"/>
                </a:solidFill>
                <a:latin typeface="Times New Roman" pitchFamily="18" charset="0"/>
                <a:cs typeface="Times New Roman" pitchFamily="18" charset="0"/>
              </a:rPr>
              <a:t>cleaned</a:t>
            </a:r>
            <a:r>
              <a:rPr lang="en-US" sz="2400" dirty="0" smtClean="0">
                <a:latin typeface="Times New Roman" pitchFamily="18" charset="0"/>
                <a:cs typeface="Times New Roman" pitchFamily="18" charset="0"/>
              </a:rPr>
              <a:t> his windscreen he’d be able to see  where he was going.</a:t>
            </a:r>
          </a:p>
          <a:p>
            <a:r>
              <a:rPr lang="en-US" sz="2400" dirty="0" smtClean="0">
                <a:latin typeface="Times New Roman" pitchFamily="18" charset="0"/>
                <a:cs typeface="Times New Roman" pitchFamily="18" charset="0"/>
              </a:rPr>
              <a:t>12. If you drove your car into the river </a:t>
            </a:r>
            <a:r>
              <a:rPr lang="en-US" sz="2400" b="1" dirty="0" smtClean="0">
                <a:solidFill>
                  <a:srgbClr val="FF0000"/>
                </a:solidFill>
                <a:latin typeface="Times New Roman" pitchFamily="18" charset="0"/>
                <a:cs typeface="Times New Roman" pitchFamily="18" charset="0"/>
              </a:rPr>
              <a:t>would</a:t>
            </a:r>
            <a:r>
              <a:rPr lang="en-US" sz="2400" dirty="0" smtClean="0">
                <a:latin typeface="Times New Roman" pitchFamily="18" charset="0"/>
                <a:cs typeface="Times New Roman" pitchFamily="18" charset="0"/>
              </a:rPr>
              <a:t> you </a:t>
            </a:r>
            <a:r>
              <a:rPr lang="en-US" sz="2400" b="1" dirty="0" smtClean="0">
                <a:solidFill>
                  <a:srgbClr val="FF0000"/>
                </a:solidFill>
                <a:latin typeface="Times New Roman" pitchFamily="18" charset="0"/>
                <a:cs typeface="Times New Roman" pitchFamily="18" charset="0"/>
              </a:rPr>
              <a:t>be able </a:t>
            </a:r>
            <a:r>
              <a:rPr lang="en-US" sz="2400" dirty="0" smtClean="0">
                <a:latin typeface="Times New Roman" pitchFamily="18" charset="0"/>
                <a:cs typeface="Times New Roman" pitchFamily="18" charset="0"/>
              </a:rPr>
              <a:t>to get out? </a:t>
            </a:r>
          </a:p>
          <a:p>
            <a:r>
              <a:rPr lang="en-US" sz="2400" dirty="0" smtClean="0">
                <a:latin typeface="Times New Roman" pitchFamily="18" charset="0"/>
                <a:cs typeface="Times New Roman" pitchFamily="18" charset="0"/>
              </a:rPr>
              <a:t>13. if you </a:t>
            </a:r>
            <a:r>
              <a:rPr lang="en-US" sz="2400" b="1" dirty="0" smtClean="0">
                <a:solidFill>
                  <a:srgbClr val="FF0000"/>
                </a:solidFill>
                <a:latin typeface="Times New Roman" pitchFamily="18" charset="0"/>
                <a:cs typeface="Times New Roman" pitchFamily="18" charset="0"/>
              </a:rPr>
              <a:t>did not belong </a:t>
            </a:r>
            <a:r>
              <a:rPr lang="en-US" sz="2400" dirty="0" smtClean="0">
                <a:latin typeface="Times New Roman" pitchFamily="18" charset="0"/>
                <a:cs typeface="Times New Roman" pitchFamily="18" charset="0"/>
              </a:rPr>
              <a:t>to a union  you couldn’t get a job.</a:t>
            </a:r>
          </a:p>
          <a:p>
            <a:r>
              <a:rPr lang="en-US" sz="2400" dirty="0" smtClean="0">
                <a:latin typeface="Times New Roman" pitchFamily="18" charset="0"/>
                <a:cs typeface="Times New Roman" pitchFamily="18" charset="0"/>
              </a:rPr>
              <a:t>14. If I </a:t>
            </a:r>
            <a:r>
              <a:rPr lang="en-US" sz="2400" b="1" dirty="0" smtClean="0">
                <a:solidFill>
                  <a:srgbClr val="FF0000"/>
                </a:solidFill>
                <a:latin typeface="Times New Roman" pitchFamily="18" charset="0"/>
                <a:cs typeface="Times New Roman" pitchFamily="18" charset="0"/>
              </a:rPr>
              <a:t>won</a:t>
            </a:r>
            <a:r>
              <a:rPr lang="en-US" sz="2400" dirty="0" smtClean="0">
                <a:latin typeface="Times New Roman" pitchFamily="18" charset="0"/>
                <a:cs typeface="Times New Roman" pitchFamily="18" charset="0"/>
              </a:rPr>
              <a:t> a big prize in a lottery I’d give up my job.</a:t>
            </a:r>
          </a:p>
          <a:p>
            <a:r>
              <a:rPr lang="en-US" sz="2400" dirty="0" smtClean="0">
                <a:latin typeface="Times New Roman" pitchFamily="18" charset="0"/>
                <a:cs typeface="Times New Roman" pitchFamily="18" charset="0"/>
              </a:rPr>
              <a:t>15. what </a:t>
            </a:r>
            <a:r>
              <a:rPr lang="en-US" sz="2400" b="1" dirty="0" smtClean="0">
                <a:solidFill>
                  <a:srgbClr val="FF0000"/>
                </a:solidFill>
                <a:latin typeface="Times New Roman" pitchFamily="18" charset="0"/>
                <a:cs typeface="Times New Roman" pitchFamily="18" charset="0"/>
              </a:rPr>
              <a:t>would</a:t>
            </a:r>
            <a:r>
              <a:rPr lang="en-US" sz="2400" dirty="0" smtClean="0">
                <a:latin typeface="Times New Roman" pitchFamily="18" charset="0"/>
                <a:cs typeface="Times New Roman" pitchFamily="18" charset="0"/>
              </a:rPr>
              <a:t> you</a:t>
            </a:r>
            <a:r>
              <a:rPr lang="en-US" sz="2400" b="1" dirty="0" smtClean="0">
                <a:solidFill>
                  <a:srgbClr val="FF0000"/>
                </a:solidFill>
                <a:latin typeface="Times New Roman" pitchFamily="18" charset="0"/>
                <a:cs typeface="Times New Roman" pitchFamily="18" charset="0"/>
              </a:rPr>
              <a:t> do </a:t>
            </a:r>
            <a:r>
              <a:rPr lang="en-US" sz="2400" dirty="0" smtClean="0">
                <a:latin typeface="Times New Roman" pitchFamily="18" charset="0"/>
                <a:cs typeface="Times New Roman" pitchFamily="18" charset="0"/>
              </a:rPr>
              <a:t>if you found a burglar in your house?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228600" y="2247900"/>
            <a:ext cx="4419600" cy="4381500"/>
          </a:xfrm>
        </p:spPr>
        <p:txBody>
          <a:bodyPr>
            <a:noAutofit/>
          </a:bodyPr>
          <a:lstStyle/>
          <a:p>
            <a:r>
              <a:rPr lang="en-US" sz="2400" dirty="0" smtClean="0">
                <a:latin typeface="Times New Roman" pitchFamily="18" charset="0"/>
                <a:cs typeface="Times New Roman" pitchFamily="18" charset="0"/>
              </a:rPr>
              <a:t>16. I could tell you what  this means if I (know) Greek.</a:t>
            </a:r>
          </a:p>
          <a:p>
            <a:r>
              <a:rPr lang="en-US" sz="2400" dirty="0" smtClean="0">
                <a:latin typeface="Times New Roman" pitchFamily="18" charset="0"/>
                <a:cs typeface="Times New Roman" pitchFamily="18" charset="0"/>
              </a:rPr>
              <a:t>17. If everybody (give) Rs 100/= we would have enough.</a:t>
            </a:r>
          </a:p>
          <a:p>
            <a:r>
              <a:rPr lang="en-US" sz="2400" dirty="0" smtClean="0">
                <a:latin typeface="Times New Roman" pitchFamily="18" charset="0"/>
                <a:cs typeface="Times New Roman" pitchFamily="18" charset="0"/>
              </a:rPr>
              <a:t>18. He might get fat if he (stop) smoking.</a:t>
            </a:r>
          </a:p>
          <a:p>
            <a:r>
              <a:rPr lang="en-US" sz="2400" dirty="0" smtClean="0">
                <a:latin typeface="Times New Roman" pitchFamily="18" charset="0"/>
                <a:cs typeface="Times New Roman" pitchFamily="18" charset="0"/>
              </a:rPr>
              <a:t>19. If he knew that it was dangerous he (not come).</a:t>
            </a:r>
          </a:p>
          <a:p>
            <a:r>
              <a:rPr lang="en-US" sz="2400" dirty="0" smtClean="0">
                <a:latin typeface="Times New Roman" pitchFamily="18" charset="0"/>
                <a:cs typeface="Times New Roman" pitchFamily="18" charset="0"/>
              </a:rPr>
              <a:t>20. If you (see) someone drowning what would you do?</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4191000" cy="4610100"/>
          </a:xfrm>
        </p:spPr>
        <p:txBody>
          <a:bodyPr>
            <a:noAutofit/>
          </a:bodyPr>
          <a:lstStyle/>
          <a:p>
            <a:r>
              <a:rPr lang="en-US" sz="2400" dirty="0" smtClean="0">
                <a:latin typeface="Times New Roman" pitchFamily="18" charset="0"/>
                <a:cs typeface="Times New Roman" pitchFamily="18" charset="0"/>
              </a:rPr>
              <a:t>16. I could tell you what this means if I </a:t>
            </a:r>
            <a:r>
              <a:rPr lang="en-US" sz="2400" b="1" dirty="0" smtClean="0">
                <a:solidFill>
                  <a:srgbClr val="FF0000"/>
                </a:solidFill>
                <a:latin typeface="Times New Roman" pitchFamily="18" charset="0"/>
                <a:cs typeface="Times New Roman" pitchFamily="18" charset="0"/>
              </a:rPr>
              <a:t>knew</a:t>
            </a:r>
            <a:r>
              <a:rPr lang="en-US" sz="2400" dirty="0" smtClean="0">
                <a:latin typeface="Times New Roman" pitchFamily="18" charset="0"/>
                <a:cs typeface="Times New Roman" pitchFamily="18" charset="0"/>
              </a:rPr>
              <a:t> Greek.</a:t>
            </a:r>
          </a:p>
          <a:p>
            <a:r>
              <a:rPr lang="en-US" sz="2400" dirty="0" smtClean="0">
                <a:latin typeface="Times New Roman" pitchFamily="18" charset="0"/>
                <a:cs typeface="Times New Roman" pitchFamily="18" charset="0"/>
              </a:rPr>
              <a:t>17. If everybody </a:t>
            </a:r>
            <a:r>
              <a:rPr lang="en-US" sz="2400" b="1" dirty="0" smtClean="0">
                <a:solidFill>
                  <a:srgbClr val="FF0000"/>
                </a:solidFill>
                <a:latin typeface="Times New Roman" pitchFamily="18" charset="0"/>
                <a:cs typeface="Times New Roman" pitchFamily="18" charset="0"/>
              </a:rPr>
              <a:t>gave</a:t>
            </a:r>
            <a:r>
              <a:rPr lang="en-US" sz="2400" dirty="0" smtClean="0">
                <a:latin typeface="Times New Roman" pitchFamily="18" charset="0"/>
                <a:cs typeface="Times New Roman" pitchFamily="18" charset="0"/>
              </a:rPr>
              <a:t> Rs 100/= we would have enough. </a:t>
            </a:r>
          </a:p>
          <a:p>
            <a:r>
              <a:rPr lang="en-US" sz="2400" dirty="0" smtClean="0">
                <a:latin typeface="Times New Roman" pitchFamily="18" charset="0"/>
                <a:cs typeface="Times New Roman" pitchFamily="18" charset="0"/>
              </a:rPr>
              <a:t>18. He might get fat if he </a:t>
            </a:r>
            <a:r>
              <a:rPr lang="en-US" sz="2400" b="1" dirty="0" smtClean="0">
                <a:solidFill>
                  <a:srgbClr val="FF0000"/>
                </a:solidFill>
                <a:latin typeface="Times New Roman" pitchFamily="18" charset="0"/>
                <a:cs typeface="Times New Roman" pitchFamily="18" charset="0"/>
              </a:rPr>
              <a:t>stopped</a:t>
            </a:r>
            <a:r>
              <a:rPr lang="en-US" sz="2400" dirty="0" smtClean="0">
                <a:latin typeface="Times New Roman" pitchFamily="18" charset="0"/>
                <a:cs typeface="Times New Roman" pitchFamily="18" charset="0"/>
              </a:rPr>
              <a:t> smoking.</a:t>
            </a:r>
          </a:p>
          <a:p>
            <a:r>
              <a:rPr lang="en-US" sz="2400" dirty="0" smtClean="0">
                <a:latin typeface="Times New Roman" pitchFamily="18" charset="0"/>
                <a:cs typeface="Times New Roman" pitchFamily="18" charset="0"/>
              </a:rPr>
              <a:t>19.  If he knew that it was dangerous he </a:t>
            </a:r>
            <a:r>
              <a:rPr lang="en-US" sz="2400" b="1" dirty="0" smtClean="0">
                <a:solidFill>
                  <a:srgbClr val="FF0000"/>
                </a:solidFill>
                <a:latin typeface="Times New Roman" pitchFamily="18" charset="0"/>
                <a:cs typeface="Times New Roman" pitchFamily="18" charset="0"/>
              </a:rPr>
              <a:t>would not come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20. If you</a:t>
            </a:r>
            <a:r>
              <a:rPr lang="en-US" sz="2400" b="1" dirty="0" smtClean="0">
                <a:solidFill>
                  <a:srgbClr val="FF0000"/>
                </a:solidFill>
                <a:latin typeface="Times New Roman" pitchFamily="18" charset="0"/>
                <a:cs typeface="Times New Roman" pitchFamily="18" charset="0"/>
              </a:rPr>
              <a:t> saw </a:t>
            </a:r>
            <a:r>
              <a:rPr lang="en-US" sz="2400" dirty="0" smtClean="0">
                <a:latin typeface="Times New Roman" pitchFamily="18" charset="0"/>
                <a:cs typeface="Times New Roman" pitchFamily="18" charset="0"/>
              </a:rPr>
              <a:t>someone drowning what would you do?</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70C0"/>
                </a:solidFill>
                <a:latin typeface="Times New Roman" pitchFamily="18" charset="0"/>
                <a:cs typeface="Times New Roman" pitchFamily="18" charset="0"/>
              </a:rPr>
              <a:t>Third Conditionals or Past Conditionals</a:t>
            </a:r>
            <a:endParaRPr lang="en-US" sz="3200" b="1" dirty="0">
              <a:solidFill>
                <a:srgbClr val="0070C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762000"/>
          </a:xfrm>
        </p:spPr>
        <p:txBody>
          <a:bodyPr/>
          <a:lstStyle/>
          <a:p>
            <a:r>
              <a:rPr lang="en-US" dirty="0" smtClean="0">
                <a:latin typeface="Times New Roman" pitchFamily="18" charset="0"/>
                <a:cs typeface="Times New Roman" pitchFamily="18" charset="0"/>
              </a:rPr>
              <a:t>Put the verbs in brackets into the correct tenses:</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381000"/>
          </a:xfrm>
        </p:spPr>
        <p:txBody>
          <a:bodyPr/>
          <a:lstStyle/>
          <a:p>
            <a:r>
              <a:rPr lang="en-US" dirty="0" smtClean="0">
                <a:latin typeface="Times New Roman" pitchFamily="18" charset="0"/>
                <a:cs typeface="Times New Roman" pitchFamily="18" charset="0"/>
              </a:rPr>
              <a:t>Answer:</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0" y="2247900"/>
            <a:ext cx="4648200" cy="4610100"/>
          </a:xfrm>
        </p:spPr>
        <p:txBody>
          <a:bodyPr>
            <a:noAutofit/>
          </a:bodyPr>
          <a:lstStyle/>
          <a:p>
            <a:r>
              <a:rPr lang="en-US" sz="2400" dirty="0" smtClean="0">
                <a:latin typeface="Times New Roman" pitchFamily="18" charset="0"/>
                <a:cs typeface="Times New Roman" pitchFamily="18" charset="0"/>
              </a:rPr>
              <a:t>1. If I had known that you were in  hospital I (visit) you.</a:t>
            </a:r>
          </a:p>
          <a:p>
            <a:r>
              <a:rPr lang="en-US" sz="2400" dirty="0" smtClean="0">
                <a:latin typeface="Times New Roman" pitchFamily="18" charset="0"/>
                <a:cs typeface="Times New Roman" pitchFamily="18" charset="0"/>
              </a:rPr>
              <a:t>2. The ground was very soft. But for that, my horse (win).</a:t>
            </a:r>
          </a:p>
          <a:p>
            <a:r>
              <a:rPr lang="en-US" sz="2400" dirty="0" smtClean="0">
                <a:latin typeface="Times New Roman" pitchFamily="18" charset="0"/>
                <a:cs typeface="Times New Roman" pitchFamily="18" charset="0"/>
              </a:rPr>
              <a:t>3. If you (arrive) ten minutes earlier you would have got a seat.</a:t>
            </a:r>
          </a:p>
          <a:p>
            <a:r>
              <a:rPr lang="en-US" sz="2400" dirty="0" smtClean="0">
                <a:latin typeface="Times New Roman" pitchFamily="18" charset="0"/>
                <a:cs typeface="Times New Roman" pitchFamily="18" charset="0"/>
              </a:rPr>
              <a:t>4. You would have seen my garden at its best  if you (be) here last week.</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648200" y="1905000"/>
            <a:ext cx="4495800" cy="4953000"/>
          </a:xfrm>
        </p:spPr>
        <p:txBody>
          <a:bodyPr>
            <a:noAutofit/>
          </a:bodyPr>
          <a:lstStyle/>
          <a:p>
            <a:r>
              <a:rPr lang="en-US" sz="2400" dirty="0" smtClean="0">
                <a:latin typeface="Times New Roman" pitchFamily="18" charset="0"/>
                <a:cs typeface="Times New Roman" pitchFamily="18" charset="0"/>
              </a:rPr>
              <a:t>1. If I had known that you were in hospital I </a:t>
            </a:r>
            <a:r>
              <a:rPr lang="en-US" sz="2400" b="1" dirty="0" smtClean="0">
                <a:solidFill>
                  <a:srgbClr val="FF0000"/>
                </a:solidFill>
                <a:latin typeface="Times New Roman" pitchFamily="18" charset="0"/>
                <a:cs typeface="Times New Roman" pitchFamily="18" charset="0"/>
              </a:rPr>
              <a:t>would have visited </a:t>
            </a:r>
            <a:r>
              <a:rPr lang="en-US" sz="2400" dirty="0" smtClean="0">
                <a:latin typeface="Times New Roman" pitchFamily="18" charset="0"/>
                <a:cs typeface="Times New Roman" pitchFamily="18" charset="0"/>
              </a:rPr>
              <a:t>you.</a:t>
            </a:r>
          </a:p>
          <a:p>
            <a:r>
              <a:rPr lang="en-US" sz="2400" dirty="0" smtClean="0">
                <a:latin typeface="Times New Roman" pitchFamily="18" charset="0"/>
                <a:cs typeface="Times New Roman" pitchFamily="18" charset="0"/>
              </a:rPr>
              <a:t>2. If the ground had not been very soft my horse </a:t>
            </a:r>
            <a:r>
              <a:rPr lang="en-US" sz="2400" b="1" dirty="0" smtClean="0">
                <a:solidFill>
                  <a:srgbClr val="FF0000"/>
                </a:solidFill>
                <a:latin typeface="Times New Roman" pitchFamily="18" charset="0"/>
                <a:cs typeface="Times New Roman" pitchFamily="18" charset="0"/>
              </a:rPr>
              <a:t>would have won.</a:t>
            </a:r>
          </a:p>
          <a:p>
            <a:r>
              <a:rPr lang="en-US" sz="2400" dirty="0" smtClean="0">
                <a:latin typeface="Times New Roman" pitchFamily="18" charset="0"/>
                <a:cs typeface="Times New Roman" pitchFamily="18" charset="0"/>
              </a:rPr>
              <a:t>3. If you </a:t>
            </a:r>
            <a:r>
              <a:rPr lang="en-US" sz="2400" b="1" dirty="0" smtClean="0">
                <a:solidFill>
                  <a:srgbClr val="FF0000"/>
                </a:solidFill>
                <a:latin typeface="Times New Roman" pitchFamily="18" charset="0"/>
                <a:cs typeface="Times New Roman" pitchFamily="18" charset="0"/>
              </a:rPr>
              <a:t>had arrived </a:t>
            </a:r>
            <a:r>
              <a:rPr lang="en-US" sz="2400" dirty="0" smtClean="0">
                <a:latin typeface="Times New Roman" pitchFamily="18" charset="0"/>
                <a:cs typeface="Times New Roman" pitchFamily="18" charset="0"/>
              </a:rPr>
              <a:t>ten minutes earlier you would have got a seat. </a:t>
            </a:r>
          </a:p>
          <a:p>
            <a:r>
              <a:rPr lang="en-US" sz="2400" dirty="0" smtClean="0">
                <a:latin typeface="Times New Roman" pitchFamily="18" charset="0"/>
                <a:cs typeface="Times New Roman" pitchFamily="18" charset="0"/>
              </a:rPr>
              <a:t>4. you would have seen my garden at its best if you </a:t>
            </a:r>
            <a:r>
              <a:rPr lang="en-US" sz="2400" b="1" dirty="0" smtClean="0">
                <a:solidFill>
                  <a:srgbClr val="FF0000"/>
                </a:solidFill>
                <a:latin typeface="Times New Roman" pitchFamily="18" charset="0"/>
                <a:cs typeface="Times New Roman" pitchFamily="18" charset="0"/>
              </a:rPr>
              <a:t>had been </a:t>
            </a:r>
            <a:r>
              <a:rPr lang="en-US" sz="2400" dirty="0" smtClean="0">
                <a:latin typeface="Times New Roman" pitchFamily="18" charset="0"/>
                <a:cs typeface="Times New Roman" pitchFamily="18" charset="0"/>
              </a:rPr>
              <a:t>here last week.</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3810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3810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152400" y="2247900"/>
            <a:ext cx="4495800" cy="3886200"/>
          </a:xfrm>
        </p:spPr>
        <p:txBody>
          <a:bodyPr>
            <a:noAutofit/>
          </a:bodyPr>
          <a:lstStyle/>
          <a:p>
            <a:r>
              <a:rPr lang="en-US" sz="2400" dirty="0" smtClean="0">
                <a:latin typeface="Times New Roman" pitchFamily="18" charset="0"/>
                <a:cs typeface="Times New Roman" pitchFamily="18" charset="0"/>
              </a:rPr>
              <a:t>5. But for his quickness I (be) killed.</a:t>
            </a:r>
          </a:p>
          <a:p>
            <a:r>
              <a:rPr lang="en-US" sz="2400" dirty="0" smtClean="0">
                <a:latin typeface="Times New Roman" pitchFamily="18" charset="0"/>
                <a:cs typeface="Times New Roman" pitchFamily="18" charset="0"/>
              </a:rPr>
              <a:t>6. I shouldn’t have believed it if I (not see) it with my own eyes.</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7. If he had slipped he (fall) 500 </a:t>
            </a:r>
            <a:r>
              <a:rPr lang="en-US" sz="2400" dirty="0" err="1" smtClean="0">
                <a:latin typeface="Times New Roman" pitchFamily="18" charset="0"/>
                <a:cs typeface="Times New Roman" pitchFamily="18" charset="0"/>
              </a:rPr>
              <a:t>metres</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8. If he had asked you, you (accept)?</a:t>
            </a:r>
          </a:p>
          <a:p>
            <a:r>
              <a:rPr lang="en-US" sz="2400" dirty="0" smtClean="0">
                <a:latin typeface="Times New Roman" pitchFamily="18" charset="0"/>
                <a:cs typeface="Times New Roman" pitchFamily="18" charset="0"/>
              </a:rPr>
              <a:t>9. If I (have) a map I would have been all right.</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4038600" cy="4381500"/>
          </a:xfrm>
        </p:spPr>
        <p:txBody>
          <a:bodyPr>
            <a:normAutofit fontScale="62500" lnSpcReduction="20000"/>
          </a:bodyPr>
          <a:lstStyle/>
          <a:p>
            <a:r>
              <a:rPr lang="en-US" sz="4000" dirty="0" smtClean="0">
                <a:latin typeface="Times New Roman" pitchFamily="18" charset="0"/>
                <a:cs typeface="Times New Roman" pitchFamily="18" charset="0"/>
              </a:rPr>
              <a:t>5. If he had not been quick I </a:t>
            </a:r>
            <a:r>
              <a:rPr lang="en-US" sz="4000" b="1" dirty="0" smtClean="0">
                <a:solidFill>
                  <a:srgbClr val="FF0000"/>
                </a:solidFill>
                <a:latin typeface="Times New Roman" pitchFamily="18" charset="0"/>
                <a:cs typeface="Times New Roman" pitchFamily="18" charset="0"/>
              </a:rPr>
              <a:t>would have been killed</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6. I shouldn’t have believed it if I  </a:t>
            </a:r>
            <a:r>
              <a:rPr lang="en-US" sz="4000" b="1" dirty="0" smtClean="0">
                <a:solidFill>
                  <a:srgbClr val="FF0000"/>
                </a:solidFill>
                <a:latin typeface="Times New Roman" pitchFamily="18" charset="0"/>
                <a:cs typeface="Times New Roman" pitchFamily="18" charset="0"/>
              </a:rPr>
              <a:t>had not seen </a:t>
            </a:r>
            <a:r>
              <a:rPr lang="en-US" sz="4000" dirty="0" smtClean="0">
                <a:latin typeface="Times New Roman" pitchFamily="18" charset="0"/>
                <a:cs typeface="Times New Roman" pitchFamily="18" charset="0"/>
              </a:rPr>
              <a:t>it with my own eyes.</a:t>
            </a:r>
          </a:p>
          <a:p>
            <a:r>
              <a:rPr lang="en-US" sz="4000" dirty="0" smtClean="0">
                <a:latin typeface="Times New Roman" pitchFamily="18" charset="0"/>
                <a:cs typeface="Times New Roman" pitchFamily="18" charset="0"/>
              </a:rPr>
              <a:t>7 If he had slipped he </a:t>
            </a:r>
            <a:r>
              <a:rPr lang="en-US" sz="4000" b="1" dirty="0" smtClean="0">
                <a:solidFill>
                  <a:srgbClr val="FF0000"/>
                </a:solidFill>
                <a:latin typeface="Times New Roman" pitchFamily="18" charset="0"/>
                <a:cs typeface="Times New Roman" pitchFamily="18" charset="0"/>
              </a:rPr>
              <a:t>would have fallen </a:t>
            </a:r>
            <a:r>
              <a:rPr lang="en-US" sz="4000" dirty="0" smtClean="0">
                <a:latin typeface="Times New Roman" pitchFamily="18" charset="0"/>
                <a:cs typeface="Times New Roman" pitchFamily="18" charset="0"/>
              </a:rPr>
              <a:t>500 </a:t>
            </a:r>
            <a:r>
              <a:rPr lang="en-US" sz="4000" dirty="0" err="1" smtClean="0">
                <a:latin typeface="Times New Roman" pitchFamily="18" charset="0"/>
                <a:cs typeface="Times New Roman" pitchFamily="18" charset="0"/>
              </a:rPr>
              <a:t>metres</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8. if he had asked you , </a:t>
            </a:r>
            <a:r>
              <a:rPr lang="en-US" sz="4000" b="1" dirty="0" smtClean="0">
                <a:solidFill>
                  <a:srgbClr val="FF0000"/>
                </a:solidFill>
                <a:latin typeface="Times New Roman" pitchFamily="18" charset="0"/>
                <a:cs typeface="Times New Roman" pitchFamily="18" charset="0"/>
              </a:rPr>
              <a:t>would </a:t>
            </a:r>
            <a:r>
              <a:rPr lang="en-US" sz="4000" dirty="0" smtClean="0">
                <a:latin typeface="Times New Roman" pitchFamily="18" charset="0"/>
                <a:cs typeface="Times New Roman" pitchFamily="18" charset="0"/>
              </a:rPr>
              <a:t>you</a:t>
            </a:r>
            <a:r>
              <a:rPr lang="en-US" sz="4000" b="1" dirty="0" smtClean="0">
                <a:solidFill>
                  <a:srgbClr val="FF0000"/>
                </a:solidFill>
                <a:latin typeface="Times New Roman" pitchFamily="18" charset="0"/>
                <a:cs typeface="Times New Roman" pitchFamily="18" charset="0"/>
              </a:rPr>
              <a:t> have accepted</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9. If I </a:t>
            </a:r>
            <a:r>
              <a:rPr lang="en-US" sz="4000" b="1" dirty="0" smtClean="0">
                <a:solidFill>
                  <a:srgbClr val="FF0000"/>
                </a:solidFill>
                <a:latin typeface="Times New Roman" pitchFamily="18" charset="0"/>
                <a:cs typeface="Times New Roman" pitchFamily="18" charset="0"/>
              </a:rPr>
              <a:t>had had </a:t>
            </a:r>
            <a:r>
              <a:rPr lang="en-US" sz="4000" dirty="0" smtClean="0">
                <a:latin typeface="Times New Roman" pitchFamily="18" charset="0"/>
                <a:cs typeface="Times New Roman" pitchFamily="18" charset="0"/>
              </a:rPr>
              <a:t>a map I would have been all right.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717550"/>
          </a:xfrm>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4572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143000"/>
            <a:ext cx="3733800" cy="5334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228600" y="2247900"/>
            <a:ext cx="4419600" cy="3886200"/>
          </a:xfrm>
        </p:spPr>
        <p:txBody>
          <a:bodyPr>
            <a:noAutofit/>
          </a:bodyPr>
          <a:lstStyle/>
          <a:p>
            <a:r>
              <a:rPr lang="en-US" sz="2400" dirty="0" smtClean="0">
                <a:latin typeface="Times New Roman" pitchFamily="18" charset="0"/>
                <a:cs typeface="Times New Roman" pitchFamily="18" charset="0"/>
              </a:rPr>
              <a:t>10. I (offer) to help him if I had realized that he was ill.</a:t>
            </a:r>
          </a:p>
          <a:p>
            <a:r>
              <a:rPr lang="en-US" sz="2400" dirty="0" smtClean="0">
                <a:latin typeface="Times New Roman" pitchFamily="18" charset="0"/>
                <a:cs typeface="Times New Roman" pitchFamily="18" charset="0"/>
              </a:rPr>
              <a:t>11. If I (know) that you were coming I’d have baked a cake. </a:t>
            </a:r>
          </a:p>
          <a:p>
            <a:r>
              <a:rPr lang="en-US" sz="2400" dirty="0" smtClean="0">
                <a:latin typeface="Times New Roman" pitchFamily="18" charset="0"/>
                <a:cs typeface="Times New Roman" pitchFamily="18" charset="0"/>
              </a:rPr>
              <a:t>12. If you had left that wasp alone it (not sting) you.</a:t>
            </a:r>
          </a:p>
          <a:p>
            <a:r>
              <a:rPr lang="en-US" sz="2400" dirty="0" smtClean="0">
                <a:latin typeface="Times New Roman" pitchFamily="18" charset="0"/>
                <a:cs typeface="Times New Roman" pitchFamily="18" charset="0"/>
              </a:rPr>
              <a:t>13. If I (realize) what a bad driver you were I wouldn’t have come with you.</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572000" y="1676400"/>
            <a:ext cx="4572000" cy="5181600"/>
          </a:xfrm>
        </p:spPr>
        <p:txBody>
          <a:bodyPr>
            <a:noAutofit/>
          </a:bodyPr>
          <a:lstStyle/>
          <a:p>
            <a:r>
              <a:rPr lang="en-US" sz="2400" dirty="0" smtClean="0">
                <a:latin typeface="Times New Roman" pitchFamily="18" charset="0"/>
                <a:cs typeface="Times New Roman" pitchFamily="18" charset="0"/>
              </a:rPr>
              <a:t>10. I </a:t>
            </a:r>
            <a:r>
              <a:rPr lang="en-US" sz="2400" b="1" dirty="0" smtClean="0">
                <a:solidFill>
                  <a:srgbClr val="FF0000"/>
                </a:solidFill>
                <a:latin typeface="Times New Roman" pitchFamily="18" charset="0"/>
                <a:cs typeface="Times New Roman" pitchFamily="18" charset="0"/>
              </a:rPr>
              <a:t>would have offered </a:t>
            </a:r>
            <a:r>
              <a:rPr lang="en-US" sz="2400" dirty="0" smtClean="0">
                <a:latin typeface="Times New Roman" pitchFamily="18" charset="0"/>
                <a:cs typeface="Times New Roman" pitchFamily="18" charset="0"/>
              </a:rPr>
              <a:t>to help him if I had realized that he was ill.</a:t>
            </a:r>
          </a:p>
          <a:p>
            <a:r>
              <a:rPr lang="en-US" sz="2400" dirty="0" smtClean="0">
                <a:latin typeface="Times New Roman" pitchFamily="18" charset="0"/>
                <a:cs typeface="Times New Roman" pitchFamily="18" charset="0"/>
              </a:rPr>
              <a:t>11. if I </a:t>
            </a:r>
            <a:r>
              <a:rPr lang="en-US" sz="2400" b="1" dirty="0" smtClean="0">
                <a:solidFill>
                  <a:srgbClr val="FF0000"/>
                </a:solidFill>
                <a:latin typeface="Times New Roman" pitchFamily="18" charset="0"/>
                <a:cs typeface="Times New Roman" pitchFamily="18" charset="0"/>
              </a:rPr>
              <a:t>had known </a:t>
            </a:r>
            <a:r>
              <a:rPr lang="en-US" sz="2400" dirty="0" smtClean="0">
                <a:latin typeface="Times New Roman" pitchFamily="18" charset="0"/>
                <a:cs typeface="Times New Roman" pitchFamily="18" charset="0"/>
              </a:rPr>
              <a:t>that you were coming I’d have baked a cake.</a:t>
            </a:r>
          </a:p>
          <a:p>
            <a:r>
              <a:rPr lang="en-US" sz="2400" dirty="0" smtClean="0">
                <a:latin typeface="Times New Roman" pitchFamily="18" charset="0"/>
                <a:cs typeface="Times New Roman" pitchFamily="18" charset="0"/>
              </a:rPr>
              <a:t>12. If you had left that wasp alone it </a:t>
            </a:r>
            <a:r>
              <a:rPr lang="en-US" sz="2400" b="1" dirty="0" smtClean="0">
                <a:solidFill>
                  <a:srgbClr val="FF0000"/>
                </a:solidFill>
                <a:latin typeface="Times New Roman" pitchFamily="18" charset="0"/>
                <a:cs typeface="Times New Roman" pitchFamily="18" charset="0"/>
              </a:rPr>
              <a:t>would not have stung </a:t>
            </a:r>
            <a:r>
              <a:rPr lang="en-US" sz="2400" dirty="0" smtClean="0">
                <a:latin typeface="Times New Roman" pitchFamily="18" charset="0"/>
                <a:cs typeface="Times New Roman" pitchFamily="18" charset="0"/>
              </a:rPr>
              <a:t>you.</a:t>
            </a:r>
          </a:p>
          <a:p>
            <a:r>
              <a:rPr lang="en-US" sz="2400" dirty="0" smtClean="0">
                <a:latin typeface="Times New Roman" pitchFamily="18" charset="0"/>
                <a:cs typeface="Times New Roman" pitchFamily="18" charset="0"/>
              </a:rPr>
              <a:t>13. If I </a:t>
            </a:r>
            <a:r>
              <a:rPr lang="en-US" sz="2400" b="1" dirty="0" smtClean="0">
                <a:solidFill>
                  <a:srgbClr val="FF0000"/>
                </a:solidFill>
                <a:latin typeface="Times New Roman" pitchFamily="18" charset="0"/>
                <a:cs typeface="Times New Roman" pitchFamily="18" charset="0"/>
              </a:rPr>
              <a:t>had realized </a:t>
            </a:r>
            <a:r>
              <a:rPr lang="en-US" sz="2400" dirty="0" smtClean="0">
                <a:latin typeface="Times New Roman" pitchFamily="18" charset="0"/>
                <a:cs typeface="Times New Roman" pitchFamily="18" charset="0"/>
              </a:rPr>
              <a:t>what a bad driver you were I wouldn’t have come with you.</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Conditionals continued…</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r>
              <a:rPr lang="en-US" sz="2400" dirty="0" smtClean="0">
                <a:latin typeface="Times New Roman" pitchFamily="18" charset="0"/>
                <a:cs typeface="Times New Roman" pitchFamily="18" charset="0"/>
              </a:rPr>
              <a:t>There are three types of conditionals:</a:t>
            </a:r>
          </a:p>
          <a:p>
            <a:r>
              <a:rPr lang="en-US" sz="2400" dirty="0" smtClean="0">
                <a:latin typeface="Times New Roman" pitchFamily="18" charset="0"/>
                <a:cs typeface="Times New Roman" pitchFamily="18" charset="0"/>
              </a:rPr>
              <a:t>1. </a:t>
            </a:r>
            <a:r>
              <a:rPr lang="en-US" sz="2400" b="1" dirty="0" smtClean="0">
                <a:solidFill>
                  <a:srgbClr val="0070C0"/>
                </a:solidFill>
                <a:latin typeface="Times New Roman" pitchFamily="18" charset="0"/>
                <a:cs typeface="Times New Roman" pitchFamily="18" charset="0"/>
              </a:rPr>
              <a:t>Open conditions  </a:t>
            </a:r>
            <a:r>
              <a:rPr lang="en-US" sz="2400" dirty="0" smtClean="0">
                <a:latin typeface="Times New Roman" pitchFamily="18" charset="0"/>
                <a:cs typeface="Times New Roman" pitchFamily="18" charset="0"/>
              </a:rPr>
              <a:t>(First Conditionals)</a:t>
            </a:r>
          </a:p>
          <a:p>
            <a:r>
              <a:rPr lang="en-US" sz="2400" dirty="0" smtClean="0">
                <a:latin typeface="Times New Roman" pitchFamily="18" charset="0"/>
                <a:cs typeface="Times New Roman" pitchFamily="18" charset="0"/>
              </a:rPr>
              <a:t>2. </a:t>
            </a:r>
            <a:r>
              <a:rPr lang="en-US" sz="2400" b="1" dirty="0" smtClean="0">
                <a:solidFill>
                  <a:srgbClr val="0070C0"/>
                </a:solidFill>
                <a:latin typeface="Times New Roman" pitchFamily="18" charset="0"/>
                <a:cs typeface="Times New Roman" pitchFamily="18" charset="0"/>
              </a:rPr>
              <a:t>Hypothetical conditions </a:t>
            </a:r>
            <a:r>
              <a:rPr lang="en-US" sz="2400" dirty="0" smtClean="0">
                <a:latin typeface="Times New Roman" pitchFamily="18" charset="0"/>
                <a:cs typeface="Times New Roman" pitchFamily="18" charset="0"/>
              </a:rPr>
              <a:t>(Second Conditionals)</a:t>
            </a:r>
          </a:p>
          <a:p>
            <a:r>
              <a:rPr lang="en-US" sz="2400" dirty="0" smtClean="0">
                <a:latin typeface="Times New Roman" pitchFamily="18" charset="0"/>
                <a:cs typeface="Times New Roman" pitchFamily="18" charset="0"/>
              </a:rPr>
              <a:t>3. </a:t>
            </a:r>
            <a:r>
              <a:rPr lang="en-US" sz="2400" b="1" dirty="0" smtClean="0">
                <a:solidFill>
                  <a:srgbClr val="0070C0"/>
                </a:solidFill>
                <a:latin typeface="Times New Roman" pitchFamily="18" charset="0"/>
                <a:cs typeface="Times New Roman" pitchFamily="18" charset="0"/>
              </a:rPr>
              <a:t>past conditions </a:t>
            </a:r>
            <a:r>
              <a:rPr lang="en-US" sz="2400" dirty="0" smtClean="0">
                <a:latin typeface="Times New Roman" pitchFamily="18" charset="0"/>
                <a:cs typeface="Times New Roman" pitchFamily="18" charset="0"/>
              </a:rPr>
              <a:t>(Third Conditionals)</a:t>
            </a:r>
          </a:p>
          <a:p>
            <a:r>
              <a:rPr lang="en-US" sz="2400" dirty="0" smtClean="0">
                <a:latin typeface="Times New Roman" pitchFamily="18" charset="0"/>
                <a:cs typeface="Times New Roman" pitchFamily="18" charset="0"/>
              </a:rPr>
              <a:t>Conditional clauses are related to reason clauses, but they discuss the consequence of something which may are may not be a real event. Notice the difference between:</a:t>
            </a:r>
          </a:p>
          <a:p>
            <a:pPr lvl="1"/>
            <a:r>
              <a:rPr lang="en-US" sz="2000" dirty="0" smtClean="0">
                <a:latin typeface="Times New Roman" pitchFamily="18" charset="0"/>
                <a:cs typeface="Times New Roman" pitchFamily="18" charset="0"/>
              </a:rPr>
              <a:t>I’ll lend peter money </a:t>
            </a:r>
            <a:r>
              <a:rPr lang="en-US" sz="2000" i="1" dirty="0" smtClean="0">
                <a:latin typeface="Times New Roman" pitchFamily="18" charset="0"/>
                <a:cs typeface="Times New Roman" pitchFamily="18" charset="0"/>
              </a:rPr>
              <a:t>because he needs it.   </a:t>
            </a:r>
            <a:r>
              <a:rPr lang="en-US" sz="2000" dirty="0" smtClean="0">
                <a:latin typeface="Times New Roman" pitchFamily="18" charset="0"/>
                <a:cs typeface="Times New Roman" pitchFamily="18" charset="0"/>
              </a:rPr>
              <a:t>[1]</a:t>
            </a:r>
          </a:p>
          <a:p>
            <a:pPr lvl="1"/>
            <a:r>
              <a:rPr lang="en-US" sz="2000" dirty="0" smtClean="0">
                <a:latin typeface="Times New Roman" pitchFamily="18" charset="0"/>
                <a:cs typeface="Times New Roman" pitchFamily="18" charset="0"/>
              </a:rPr>
              <a:t>I’ll lend Peter the money </a:t>
            </a:r>
            <a:r>
              <a:rPr lang="en-US" sz="2000" i="1" dirty="0" smtClean="0">
                <a:latin typeface="Times New Roman" pitchFamily="18" charset="0"/>
                <a:cs typeface="Times New Roman" pitchFamily="18" charset="0"/>
              </a:rPr>
              <a:t>if he needs it.        </a:t>
            </a:r>
            <a:r>
              <a:rPr lang="en-US" sz="2000" dirty="0" smtClean="0">
                <a:latin typeface="Times New Roman" pitchFamily="18" charset="0"/>
                <a:cs typeface="Times New Roman" pitchFamily="18" charset="0"/>
              </a:rPr>
              <a:t>[2] </a:t>
            </a:r>
            <a:r>
              <a:rPr lang="en-US" sz="2000" b="1" dirty="0" smtClean="0">
                <a:latin typeface="Times New Roman" pitchFamily="18" charset="0"/>
                <a:cs typeface="Times New Roman" pitchFamily="18" charset="0"/>
              </a:rPr>
              <a:t>( </a:t>
            </a:r>
            <a:r>
              <a:rPr lang="en-US" sz="2000" b="1" dirty="0" smtClean="0">
                <a:solidFill>
                  <a:srgbClr val="00B050"/>
                </a:solidFill>
                <a:latin typeface="Times New Roman" pitchFamily="18" charset="0"/>
                <a:cs typeface="Times New Roman" pitchFamily="18" charset="0"/>
              </a:rPr>
              <a:t>I’d lend Peter money if he needed it</a:t>
            </a:r>
            <a:r>
              <a:rPr lang="en-US" sz="2000" dirty="0" smtClean="0">
                <a:latin typeface="Times New Roman" pitchFamily="18" charset="0"/>
                <a:cs typeface="Times New Roman" pitchFamily="18" charset="0"/>
              </a:rPr>
              <a:t>. And, </a:t>
            </a:r>
            <a:r>
              <a:rPr lang="en-US" sz="2000" b="1" dirty="0" smtClean="0">
                <a:solidFill>
                  <a:srgbClr val="0070C0"/>
                </a:solidFill>
                <a:latin typeface="Times New Roman" pitchFamily="18" charset="0"/>
                <a:cs typeface="Times New Roman" pitchFamily="18" charset="0"/>
              </a:rPr>
              <a:t>I would have lent Peter money if he had needed it.)</a:t>
            </a:r>
          </a:p>
          <a:p>
            <a:pPr lvl="1"/>
            <a:r>
              <a:rPr lang="en-US" sz="2000" dirty="0" smtClean="0">
                <a:latin typeface="Times New Roman" pitchFamily="18" charset="0"/>
                <a:cs typeface="Times New Roman" pitchFamily="18" charset="0"/>
              </a:rPr>
              <a:t>The speaker of sentence [2] does not know whether peter needs the money, while the speaker of  [1] knows that he does.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3810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3810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0" y="2247900"/>
            <a:ext cx="4724400" cy="4610100"/>
          </a:xfrm>
        </p:spPr>
        <p:txBody>
          <a:bodyPr>
            <a:noAutofit/>
          </a:bodyPr>
          <a:lstStyle/>
          <a:p>
            <a:r>
              <a:rPr lang="en-US" sz="2400" dirty="0" smtClean="0">
                <a:latin typeface="Times New Roman" pitchFamily="18" charset="0"/>
                <a:cs typeface="Times New Roman" pitchFamily="18" charset="0"/>
              </a:rPr>
              <a:t>14. If I had realized that the traffic lights were red I (stop). </a:t>
            </a:r>
          </a:p>
          <a:p>
            <a:r>
              <a:rPr lang="en-US" sz="2400" dirty="0" smtClean="0">
                <a:latin typeface="Times New Roman" pitchFamily="18" charset="0"/>
                <a:cs typeface="Times New Roman" pitchFamily="18" charset="0"/>
              </a:rPr>
              <a:t>15. But for the fog we (reach) our destination ages ago.</a:t>
            </a:r>
          </a:p>
          <a:p>
            <a:r>
              <a:rPr lang="en-US" sz="2400" dirty="0" smtClean="0">
                <a:latin typeface="Times New Roman" pitchFamily="18" charset="0"/>
                <a:cs typeface="Times New Roman" pitchFamily="18" charset="0"/>
              </a:rPr>
              <a:t>16. If you had told me that he never paid his debts I (not lend) him the money.</a:t>
            </a:r>
          </a:p>
          <a:p>
            <a:r>
              <a:rPr lang="en-US" sz="2400" dirty="0" smtClean="0">
                <a:latin typeface="Times New Roman" pitchFamily="18" charset="0"/>
                <a:cs typeface="Times New Roman" pitchFamily="18" charset="0"/>
              </a:rPr>
              <a:t>17. If you (not sneeze) he wouldn’t  have  known that we were there.</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800600" y="1981200"/>
            <a:ext cx="4343400" cy="4876800"/>
          </a:xfrm>
        </p:spPr>
        <p:txBody>
          <a:bodyPr>
            <a:noAutofit/>
          </a:bodyPr>
          <a:lstStyle/>
          <a:p>
            <a:r>
              <a:rPr lang="en-US" sz="2400" dirty="0" smtClean="0">
                <a:latin typeface="Times New Roman" pitchFamily="18" charset="0"/>
                <a:cs typeface="Times New Roman" pitchFamily="18" charset="0"/>
              </a:rPr>
              <a:t>14. If I had realized that the traffic lights were red I </a:t>
            </a:r>
            <a:r>
              <a:rPr lang="en-US" sz="2400" b="1" dirty="0" smtClean="0">
                <a:solidFill>
                  <a:srgbClr val="FF0000"/>
                </a:solidFill>
                <a:latin typeface="Times New Roman" pitchFamily="18" charset="0"/>
                <a:cs typeface="Times New Roman" pitchFamily="18" charset="0"/>
              </a:rPr>
              <a:t>would have stopped.</a:t>
            </a:r>
          </a:p>
          <a:p>
            <a:r>
              <a:rPr lang="en-US" sz="2400" dirty="0" smtClean="0">
                <a:latin typeface="Times New Roman" pitchFamily="18" charset="0"/>
                <a:cs typeface="Times New Roman" pitchFamily="18" charset="0"/>
              </a:rPr>
              <a:t>15. If there had not been the fog  we </a:t>
            </a:r>
            <a:r>
              <a:rPr lang="en-US" sz="2400" b="1" dirty="0" smtClean="0">
                <a:solidFill>
                  <a:srgbClr val="FF0000"/>
                </a:solidFill>
                <a:latin typeface="Times New Roman" pitchFamily="18" charset="0"/>
                <a:cs typeface="Times New Roman" pitchFamily="18" charset="0"/>
              </a:rPr>
              <a:t>would have reached </a:t>
            </a:r>
            <a:r>
              <a:rPr lang="en-US" sz="2400" dirty="0" smtClean="0">
                <a:latin typeface="Times New Roman" pitchFamily="18" charset="0"/>
                <a:cs typeface="Times New Roman" pitchFamily="18" charset="0"/>
              </a:rPr>
              <a:t>our destination ages ago.</a:t>
            </a:r>
          </a:p>
          <a:p>
            <a:r>
              <a:rPr lang="en-US" sz="2400" dirty="0" smtClean="0">
                <a:latin typeface="Times New Roman" pitchFamily="18" charset="0"/>
                <a:cs typeface="Times New Roman" pitchFamily="18" charset="0"/>
              </a:rPr>
              <a:t>16. If you had told me that he never paid his debts </a:t>
            </a:r>
            <a:r>
              <a:rPr lang="en-US" sz="2400" b="1" dirty="0" smtClean="0">
                <a:solidFill>
                  <a:srgbClr val="FF0000"/>
                </a:solidFill>
                <a:latin typeface="Times New Roman" pitchFamily="18" charset="0"/>
                <a:cs typeface="Times New Roman" pitchFamily="18" charset="0"/>
              </a:rPr>
              <a:t>I would not have lent</a:t>
            </a:r>
            <a:r>
              <a:rPr lang="en-US" sz="2400" dirty="0" smtClean="0">
                <a:latin typeface="Times New Roman" pitchFamily="18" charset="0"/>
                <a:cs typeface="Times New Roman" pitchFamily="18" charset="0"/>
              </a:rPr>
              <a:t> him the money.</a:t>
            </a:r>
          </a:p>
          <a:p>
            <a:r>
              <a:rPr lang="en-US" sz="2400" dirty="0" smtClean="0">
                <a:latin typeface="Times New Roman" pitchFamily="18" charset="0"/>
                <a:cs typeface="Times New Roman" pitchFamily="18" charset="0"/>
              </a:rPr>
              <a:t>17. If you </a:t>
            </a:r>
            <a:r>
              <a:rPr lang="en-US" sz="2400" b="1" dirty="0" smtClean="0">
                <a:solidFill>
                  <a:srgbClr val="FF0000"/>
                </a:solidFill>
                <a:latin typeface="Times New Roman" pitchFamily="18" charset="0"/>
                <a:cs typeface="Times New Roman" pitchFamily="18" charset="0"/>
              </a:rPr>
              <a:t>had not sneezed </a:t>
            </a:r>
            <a:r>
              <a:rPr lang="en-US" sz="2400" dirty="0" smtClean="0">
                <a:latin typeface="Times New Roman" pitchFamily="18" charset="0"/>
                <a:cs typeface="Times New Roman" pitchFamily="18" charset="0"/>
              </a:rPr>
              <a:t>he wouldn’t have known that we were there.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latin typeface="Times New Roman" pitchFamily="18" charset="0"/>
                <a:cs typeface="Times New Roman" pitchFamily="18" charset="0"/>
              </a:rPr>
              <a:t>Continued…</a:t>
            </a:r>
            <a:endParaRPr lang="en-US" sz="3200" dirty="0">
              <a:solidFill>
                <a:srgbClr val="FF0000"/>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914400" y="1447800"/>
            <a:ext cx="3733800" cy="5334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a:xfrm>
            <a:off x="4953000" y="1447800"/>
            <a:ext cx="3733800" cy="457200"/>
          </a:xfrm>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152400" y="2247900"/>
            <a:ext cx="4495800" cy="3886200"/>
          </a:xfrm>
        </p:spPr>
        <p:txBody>
          <a:bodyPr>
            <a:noAutofit/>
          </a:bodyPr>
          <a:lstStyle/>
          <a:p>
            <a:r>
              <a:rPr lang="en-US" sz="2400" dirty="0" smtClean="0">
                <a:latin typeface="Times New Roman" pitchFamily="18" charset="0"/>
                <a:cs typeface="Times New Roman" pitchFamily="18" charset="0"/>
              </a:rPr>
              <a:t>18. If you (put) some mustard in the sandwiches they would have  tasted better.</a:t>
            </a:r>
          </a:p>
          <a:p>
            <a:r>
              <a:rPr lang="en-US" sz="2400" dirty="0" smtClean="0">
                <a:latin typeface="Times New Roman" pitchFamily="18" charset="0"/>
                <a:cs typeface="Times New Roman" pitchFamily="18" charset="0"/>
              </a:rPr>
              <a:t>19. The hens (not get) into the house if you had shut the door.</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20. If he had known that the river was dangerous  he (not try) to swim across it.</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4191000" cy="3886200"/>
          </a:xfrm>
        </p:spPr>
        <p:txBody>
          <a:bodyPr>
            <a:noAutofit/>
          </a:bodyPr>
          <a:lstStyle/>
          <a:p>
            <a:r>
              <a:rPr lang="en-US" sz="2400" dirty="0" smtClean="0">
                <a:latin typeface="Times New Roman" pitchFamily="18" charset="0"/>
                <a:cs typeface="Times New Roman" pitchFamily="18" charset="0"/>
              </a:rPr>
              <a:t>18. If you </a:t>
            </a:r>
            <a:r>
              <a:rPr lang="en-US" sz="2400" b="1" dirty="0" smtClean="0">
                <a:solidFill>
                  <a:srgbClr val="FF0000"/>
                </a:solidFill>
                <a:latin typeface="Times New Roman" pitchFamily="18" charset="0"/>
                <a:cs typeface="Times New Roman" pitchFamily="18" charset="0"/>
              </a:rPr>
              <a:t>had put </a:t>
            </a:r>
            <a:r>
              <a:rPr lang="en-US" sz="2400" dirty="0" smtClean="0">
                <a:latin typeface="Times New Roman" pitchFamily="18" charset="0"/>
                <a:cs typeface="Times New Roman" pitchFamily="18" charset="0"/>
              </a:rPr>
              <a:t>some mustard in the sandwiches they would have tasted better.</a:t>
            </a:r>
          </a:p>
          <a:p>
            <a:r>
              <a:rPr lang="en-US" sz="2400" dirty="0" smtClean="0">
                <a:latin typeface="Times New Roman" pitchFamily="18" charset="0"/>
                <a:cs typeface="Times New Roman" pitchFamily="18" charset="0"/>
              </a:rPr>
              <a:t>19. The hens </a:t>
            </a:r>
            <a:r>
              <a:rPr lang="en-US" sz="2400" b="1" dirty="0" smtClean="0">
                <a:solidFill>
                  <a:srgbClr val="FF0000"/>
                </a:solidFill>
                <a:latin typeface="Times New Roman" pitchFamily="18" charset="0"/>
                <a:cs typeface="Times New Roman" pitchFamily="18" charset="0"/>
              </a:rPr>
              <a:t>would not have got</a:t>
            </a:r>
            <a:r>
              <a:rPr lang="en-US" sz="2400" dirty="0" smtClean="0">
                <a:latin typeface="Times New Roman" pitchFamily="18" charset="0"/>
                <a:cs typeface="Times New Roman" pitchFamily="18" charset="0"/>
              </a:rPr>
              <a:t> into the house if you had shut the door.</a:t>
            </a:r>
          </a:p>
          <a:p>
            <a:r>
              <a:rPr lang="en-US" sz="2400" dirty="0" smtClean="0">
                <a:latin typeface="Times New Roman" pitchFamily="18" charset="0"/>
                <a:cs typeface="Times New Roman" pitchFamily="18" charset="0"/>
              </a:rPr>
              <a:t>20. If he had known that the river was dangerous he </a:t>
            </a:r>
            <a:r>
              <a:rPr lang="en-US" sz="2400" b="1" dirty="0" smtClean="0">
                <a:solidFill>
                  <a:srgbClr val="FF0000"/>
                </a:solidFill>
                <a:latin typeface="Times New Roman" pitchFamily="18" charset="0"/>
                <a:cs typeface="Times New Roman" pitchFamily="18" charset="0"/>
              </a:rPr>
              <a:t>would not have tried</a:t>
            </a:r>
            <a:r>
              <a:rPr lang="en-US" sz="2400" dirty="0" smtClean="0">
                <a:latin typeface="Times New Roman" pitchFamily="18" charset="0"/>
                <a:cs typeface="Times New Roman" pitchFamily="18" charset="0"/>
              </a:rPr>
              <a:t> to swim across it.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chor="ctr">
            <a:normAutofit/>
          </a:bodyPr>
          <a:lstStyle/>
          <a:p>
            <a:r>
              <a:rPr lang="en-US" sz="7200" dirty="0" smtClean="0">
                <a:solidFill>
                  <a:srgbClr val="FF0000"/>
                </a:solidFill>
              </a:rPr>
              <a:t>THANKS</a:t>
            </a:r>
            <a:endParaRPr lang="en-US" sz="72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Continued…</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400" dirty="0" smtClean="0">
                <a:latin typeface="Times New Roman" pitchFamily="18" charset="0"/>
                <a:cs typeface="Times New Roman" pitchFamily="18" charset="0"/>
              </a:rPr>
              <a:t>A sentence like [2] expresses what we call an </a:t>
            </a:r>
            <a:r>
              <a:rPr lang="en-US" sz="2400" b="1" dirty="0" smtClean="0">
                <a:latin typeface="Times New Roman" pitchFamily="18" charset="0"/>
                <a:cs typeface="Times New Roman" pitchFamily="18" charset="0"/>
              </a:rPr>
              <a:t>OPEN</a:t>
            </a:r>
            <a:r>
              <a:rPr lang="en-US" sz="2400" dirty="0" smtClean="0">
                <a:latin typeface="Times New Roman" pitchFamily="18" charset="0"/>
                <a:cs typeface="Times New Roman" pitchFamily="18" charset="0"/>
              </a:rPr>
              <a:t> condition, because the truth or falsehood of what the sentence describes is ‘open’,ie unknown. The conditional clause often precede the main clause: </a:t>
            </a:r>
          </a:p>
          <a:p>
            <a:pPr lvl="1"/>
            <a:r>
              <a:rPr lang="en-US" sz="2400" i="1" dirty="0" smtClean="0">
                <a:solidFill>
                  <a:srgbClr val="FF0000"/>
                </a:solidFill>
                <a:latin typeface="Times New Roman" pitchFamily="18" charset="0"/>
                <a:cs typeface="Times New Roman" pitchFamily="18" charset="0"/>
              </a:rPr>
              <a:t>If you feel seasick</a:t>
            </a:r>
            <a:r>
              <a:rPr lang="en-US" sz="2400" dirty="0" smtClean="0">
                <a:latin typeface="Times New Roman" pitchFamily="18" charset="0"/>
                <a:cs typeface="Times New Roman" pitchFamily="18" charset="0"/>
              </a:rPr>
              <a:t>, take one of these pills.</a:t>
            </a:r>
          </a:p>
          <a:p>
            <a:pPr lvl="1"/>
            <a:r>
              <a:rPr lang="en-US" sz="2400" i="1" dirty="0" smtClean="0">
                <a:solidFill>
                  <a:srgbClr val="FF0000"/>
                </a:solidFill>
                <a:latin typeface="Times New Roman" pitchFamily="18" charset="0"/>
                <a:cs typeface="Times New Roman" pitchFamily="18" charset="0"/>
              </a:rPr>
              <a:t>If you work hard</a:t>
            </a:r>
            <a:r>
              <a:rPr lang="en-US" sz="2400" dirty="0" smtClean="0">
                <a:latin typeface="Times New Roman" pitchFamily="18" charset="0"/>
                <a:cs typeface="Times New Roman" pitchFamily="18" charset="0"/>
              </a:rPr>
              <a:t>, you will pass the exam.</a:t>
            </a:r>
          </a:p>
          <a:p>
            <a:pPr lvl="1"/>
            <a:r>
              <a:rPr lang="en-US" sz="2400" i="1" dirty="0" smtClean="0">
                <a:solidFill>
                  <a:srgbClr val="FF0000"/>
                </a:solidFill>
                <a:latin typeface="Times New Roman" pitchFamily="18" charset="0"/>
                <a:cs typeface="Times New Roman" pitchFamily="18" charset="0"/>
              </a:rPr>
              <a:t>If the students come to the class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the teacher will take the class.</a:t>
            </a:r>
          </a:p>
          <a:p>
            <a:pPr lvl="1"/>
            <a:r>
              <a:rPr lang="en-US" sz="2400" i="1" dirty="0" smtClean="0">
                <a:solidFill>
                  <a:srgbClr val="FF0000"/>
                </a:solidFill>
                <a:latin typeface="Times New Roman" pitchFamily="18" charset="0"/>
                <a:cs typeface="Times New Roman" pitchFamily="18" charset="0"/>
              </a:rPr>
              <a:t>If someone knocks the door</a:t>
            </a:r>
            <a:r>
              <a:rPr lang="en-US" sz="2400" dirty="0" smtClean="0">
                <a:latin typeface="Times New Roman" pitchFamily="18" charset="0"/>
                <a:cs typeface="Times New Roman" pitchFamily="18" charset="0"/>
              </a:rPr>
              <a:t>, we’ll open it.</a:t>
            </a:r>
          </a:p>
          <a:p>
            <a:pPr lvl="1"/>
            <a:r>
              <a:rPr lang="en-US" sz="2400" i="1" dirty="0" smtClean="0">
                <a:solidFill>
                  <a:srgbClr val="FF0000"/>
                </a:solidFill>
                <a:latin typeface="Times New Roman" pitchFamily="18" charset="0"/>
                <a:cs typeface="Times New Roman" pitchFamily="18" charset="0"/>
              </a:rPr>
              <a:t>If you come</a:t>
            </a:r>
            <a:r>
              <a:rPr lang="en-US" sz="2400" dirty="0" smtClean="0">
                <a:latin typeface="Times New Roman" pitchFamily="18" charset="0"/>
                <a:cs typeface="Times New Roman" pitchFamily="18" charset="0"/>
              </a:rPr>
              <a:t>, she’ll go with you</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rPr>
              <a:t>Continued</a:t>
            </a:r>
            <a:r>
              <a:rPr lang="en-US" dirty="0" smtClean="0"/>
              <a:t>…</a:t>
            </a:r>
            <a:endParaRPr lang="en-US" dirty="0"/>
          </a:p>
        </p:txBody>
      </p:sp>
      <p:sp>
        <p:nvSpPr>
          <p:cNvPr id="3" name="Content Placeholder 2"/>
          <p:cNvSpPr>
            <a:spLocks noGrp="1"/>
          </p:cNvSpPr>
          <p:nvPr>
            <p:ph sz="quarter" idx="1"/>
          </p:nvPr>
        </p:nvSpPr>
        <p:spPr/>
        <p:txBody>
          <a:bodyPr/>
          <a:lstStyle/>
          <a:p>
            <a:pPr>
              <a:buNone/>
            </a:pPr>
            <a:r>
              <a:rPr lang="en-US" dirty="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HYPOTHETICAL CONDITIONALS: </a:t>
            </a:r>
            <a:endParaRPr lang="en-US" sz="2400" dirty="0" smtClean="0">
              <a:solidFill>
                <a:srgbClr val="FF0000"/>
              </a:solidFill>
              <a:latin typeface="Times New Roman" pitchFamily="18" charset="0"/>
              <a:cs typeface="Times New Roman" pitchFamily="18" charset="0"/>
            </a:endParaRPr>
          </a:p>
          <a:p>
            <a:pPr algn="just">
              <a:buNone/>
            </a:pPr>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type of conditional sentence, which expresses an unreal or HYPOTHETICAL condition; </a:t>
            </a:r>
            <a:r>
              <a:rPr lang="en-US" sz="2000" dirty="0" err="1" smtClean="0">
                <a:latin typeface="Times New Roman" pitchFamily="18" charset="0"/>
                <a:cs typeface="Times New Roman" pitchFamily="18" charset="0"/>
              </a:rPr>
              <a:t>ie</a:t>
            </a:r>
            <a:r>
              <a:rPr lang="en-US" sz="2000" dirty="0" smtClean="0">
                <a:latin typeface="Times New Roman" pitchFamily="18" charset="0"/>
                <a:cs typeface="Times New Roman" pitchFamily="18" charset="0"/>
              </a:rPr>
              <a:t> for this type of sentence the speaker assumes the falsehood or unlikelihood  of what he is talking about:</a:t>
            </a:r>
          </a:p>
          <a:p>
            <a:pPr algn="just">
              <a:buNone/>
            </a:pP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I’d lend Peter money </a:t>
            </a:r>
            <a:r>
              <a:rPr lang="en-US" sz="2000" i="1" dirty="0" smtClean="0">
                <a:latin typeface="Times New Roman" pitchFamily="18" charset="0"/>
                <a:cs typeface="Times New Roman" pitchFamily="18" charset="0"/>
              </a:rPr>
              <a:t>if he needed it.</a:t>
            </a:r>
          </a:p>
          <a:p>
            <a:pPr algn="just">
              <a:buNone/>
            </a:pPr>
            <a:r>
              <a:rPr lang="en-US" sz="2000" dirty="0">
                <a:latin typeface="Times New Roman" pitchFamily="18" charset="0"/>
                <a:cs typeface="Times New Roman" pitchFamily="18" charset="0"/>
              </a:rPr>
              <a:t>	T</a:t>
            </a:r>
            <a:r>
              <a:rPr lang="en-US" sz="2000" dirty="0" smtClean="0">
                <a:latin typeface="Times New Roman" pitchFamily="18" charset="0"/>
                <a:cs typeface="Times New Roman" pitchFamily="18" charset="0"/>
              </a:rPr>
              <a:t>he  speaker’s assumption  here is ‘but he doesn’t need money’. As this example shows, the hypothetical meaning is signalled by the use of  the  hypothetical past tense. (Fact, hypothesis, neutrality: the truth and falsehood of statements in terms of affirmation, denial, negation, etc. can easily be  recognised by the context. But there are many circumstances in which the issue  of truth or falsehood is ASSUMED rather than directly stated. Compare:</a:t>
            </a:r>
          </a:p>
          <a:p>
            <a:pPr algn="just">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Continued…</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lvl="1"/>
            <a:r>
              <a:rPr lang="en-US" sz="2000" dirty="0" smtClean="0">
                <a:latin typeface="Times New Roman" pitchFamily="18" charset="0"/>
                <a:cs typeface="Times New Roman" pitchFamily="18" charset="0"/>
              </a:rPr>
              <a:t>I’m glad that John has agreed.		(FACT)</a:t>
            </a:r>
          </a:p>
          <a:p>
            <a:pPr lvl="1"/>
            <a:r>
              <a:rPr lang="en-US" sz="2000" dirty="0" smtClean="0">
                <a:latin typeface="Times New Roman" pitchFamily="18" charset="0"/>
                <a:cs typeface="Times New Roman" pitchFamily="18" charset="0"/>
              </a:rPr>
              <a:t>I wish that John had agreed.			(HYPOTHESIS)</a:t>
            </a:r>
          </a:p>
          <a:p>
            <a:pPr lvl="1"/>
            <a:endParaRPr lang="en-US" sz="2000" dirty="0">
              <a:latin typeface="Times New Roman" pitchFamily="18" charset="0"/>
              <a:cs typeface="Times New Roman" pitchFamily="18" charset="0"/>
            </a:endParaRPr>
          </a:p>
          <a:p>
            <a:pPr lvl="1">
              <a:buNone/>
            </a:pPr>
            <a:r>
              <a:rPr lang="en-US" sz="2000" dirty="0" smtClean="0">
                <a:latin typeface="Times New Roman" pitchFamily="18" charset="0"/>
                <a:cs typeface="Times New Roman" pitchFamily="18" charset="0"/>
              </a:rPr>
              <a:t>In  [1], the speaker assumes the truth of the statement </a:t>
            </a:r>
            <a:r>
              <a:rPr lang="en-US" sz="2000" i="1" dirty="0" smtClean="0">
                <a:latin typeface="Times New Roman" pitchFamily="18" charset="0"/>
                <a:cs typeface="Times New Roman" pitchFamily="18" charset="0"/>
              </a:rPr>
              <a:t>John has agreed,</a:t>
            </a:r>
          </a:p>
          <a:p>
            <a:pPr lvl="1">
              <a:buNone/>
            </a:pPr>
            <a:r>
              <a:rPr lang="en-US" sz="2000" dirty="0" smtClean="0">
                <a:latin typeface="Times New Roman" pitchFamily="18" charset="0"/>
                <a:cs typeface="Times New Roman" pitchFamily="18" charset="0"/>
              </a:rPr>
              <a:t>While  in [2] he assumes its falsehood. We will call something assumed to be false </a:t>
            </a:r>
            <a:r>
              <a:rPr lang="en-US" sz="2000" dirty="0" smtClean="0">
                <a:solidFill>
                  <a:srgbClr val="C00000"/>
                </a:solidFill>
                <a:latin typeface="Times New Roman" pitchFamily="18" charset="0"/>
                <a:cs typeface="Times New Roman" pitchFamily="18" charset="0"/>
              </a:rPr>
              <a:t>HYPOTHETICAL</a:t>
            </a:r>
            <a:r>
              <a:rPr lang="en-US" sz="2000" dirty="0" smtClean="0">
                <a:latin typeface="Times New Roman" pitchFamily="18" charset="0"/>
                <a:cs typeface="Times New Roman" pitchFamily="18" charset="0"/>
              </a:rPr>
              <a:t>.)</a:t>
            </a:r>
          </a:p>
          <a:p>
            <a:pPr lvl="1">
              <a:buNone/>
            </a:pPr>
            <a:r>
              <a:rPr lang="en-US" sz="2000" dirty="0" smtClean="0">
                <a:latin typeface="Times New Roman" pitchFamily="18" charset="0"/>
                <a:cs typeface="Times New Roman" pitchFamily="18" charset="0"/>
              </a:rPr>
              <a:t>Less common indicators of condition  are the conjunctions </a:t>
            </a:r>
            <a:r>
              <a:rPr lang="en-US" sz="2000" i="1" dirty="0" smtClean="0">
                <a:latin typeface="Times New Roman" pitchFamily="18" charset="0"/>
                <a:cs typeface="Times New Roman" pitchFamily="18" charset="0"/>
              </a:rPr>
              <a:t>incase, on condition that, provided that,</a:t>
            </a:r>
            <a:r>
              <a:rPr lang="en-US" sz="2000" dirty="0" smtClean="0">
                <a:latin typeface="Times New Roman" pitchFamily="18" charset="0"/>
                <a:cs typeface="Times New Roman" pitchFamily="18" charset="0"/>
              </a:rPr>
              <a:t> and the preposition </a:t>
            </a:r>
            <a:r>
              <a:rPr lang="en-US" sz="2000" i="1" dirty="0" smtClean="0">
                <a:latin typeface="Times New Roman" pitchFamily="18" charset="0"/>
                <a:cs typeface="Times New Roman" pitchFamily="18" charset="0"/>
              </a:rPr>
              <a:t>in case of :</a:t>
            </a:r>
            <a:endParaRPr lang="en-US" sz="2000" dirty="0" smtClean="0">
              <a:latin typeface="Times New Roman" pitchFamily="18" charset="0"/>
              <a:cs typeface="Times New Roman" pitchFamily="18" charset="0"/>
            </a:endParaRPr>
          </a:p>
          <a:p>
            <a:pPr lvl="1">
              <a:buNone/>
            </a:pP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Take these pills</a:t>
            </a:r>
            <a:r>
              <a:rPr lang="en-US" sz="2000" i="1" dirty="0" smtClean="0">
                <a:latin typeface="Times New Roman" pitchFamily="18" charset="0"/>
                <a:cs typeface="Times New Roman" pitchFamily="18" charset="0"/>
              </a:rPr>
              <a:t>, in case you feel ill on the boat.</a:t>
            </a:r>
            <a:endParaRPr lang="en-US" sz="2000" dirty="0" smtClean="0">
              <a:latin typeface="Times New Roman" pitchFamily="18" charset="0"/>
              <a:cs typeface="Times New Roman" pitchFamily="18" charset="0"/>
            </a:endParaRPr>
          </a:p>
          <a:p>
            <a:pPr lvl="1">
              <a:buNone/>
            </a:pP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I’ll lend you the money </a:t>
            </a:r>
            <a:r>
              <a:rPr lang="en-US" sz="2000" i="1" dirty="0" smtClean="0">
                <a:latin typeface="Times New Roman" pitchFamily="18" charset="0"/>
                <a:cs typeface="Times New Roman" pitchFamily="18" charset="0"/>
              </a:rPr>
              <a:t>on condition that you return it within six months.</a:t>
            </a:r>
            <a:endParaRPr lang="en-US" sz="2000" dirty="0" smtClean="0">
              <a:latin typeface="Times New Roman" pitchFamily="18" charset="0"/>
              <a:cs typeface="Times New Roman" pitchFamily="18" charset="0"/>
            </a:endParaRPr>
          </a:p>
          <a:p>
            <a:pPr lvl="1">
              <a:buNone/>
            </a:pPr>
            <a:r>
              <a:rPr lang="en-US" sz="2000" i="1" dirty="0" smtClean="0">
                <a:latin typeface="Times New Roman" pitchFamily="18" charset="0"/>
                <a:cs typeface="Times New Roman" pitchFamily="18" charset="0"/>
              </a:rPr>
              <a:t>—Provided that</a:t>
            </a:r>
            <a:r>
              <a:rPr lang="en-US" sz="2000" dirty="0" smtClean="0">
                <a:latin typeface="Times New Roman" pitchFamily="18" charset="0"/>
                <a:cs typeface="Times New Roman" pitchFamily="18" charset="0"/>
              </a:rPr>
              <a:t> they had plenty to eat and drink, the men were happy.</a:t>
            </a:r>
            <a:endParaRPr lang="en-US" sz="7200" i="1" dirty="0" smtClean="0">
              <a:latin typeface="Times New Roman" pitchFamily="18" charset="0"/>
              <a:cs typeface="Times New Roman" pitchFamily="18" charset="0"/>
            </a:endParaRPr>
          </a:p>
          <a:p>
            <a:pPr lvl="1">
              <a:buNone/>
            </a:pPr>
            <a:r>
              <a:rPr lang="en-US" sz="2000" i="1" dirty="0" smtClean="0">
                <a:latin typeface="Times New Roman" pitchFamily="18" charset="0"/>
                <a:cs typeface="Times New Roman" pitchFamily="18" charset="0"/>
              </a:rPr>
              <a:t>	So long as     </a:t>
            </a:r>
            <a:r>
              <a:rPr lang="en-US" sz="2000" dirty="0" smtClean="0">
                <a:latin typeface="Times New Roman" pitchFamily="18" charset="0"/>
                <a:cs typeface="Times New Roman" pitchFamily="18" charset="0"/>
              </a:rPr>
              <a:t>they  had plenty to eat and drink, the men were happy.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Continued</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2000" i="1" dirty="0" smtClean="0">
                <a:latin typeface="Times New Roman" pitchFamily="18" charset="0"/>
                <a:cs typeface="Times New Roman" pitchFamily="18" charset="0"/>
              </a:rPr>
              <a:t>In case</a:t>
            </a:r>
            <a:r>
              <a:rPr lang="en-US" sz="2000" dirty="0" smtClean="0">
                <a:latin typeface="Times New Roman" pitchFamily="18" charset="0"/>
                <a:cs typeface="Times New Roman" pitchFamily="18" charset="0"/>
              </a:rPr>
              <a:t> specifies a future condition that may or may not arise. </a:t>
            </a:r>
            <a:r>
              <a:rPr lang="en-US" sz="2000" i="1" dirty="0" smtClean="0">
                <a:latin typeface="Times New Roman" pitchFamily="18" charset="0"/>
                <a:cs typeface="Times New Roman" pitchFamily="18" charset="0"/>
              </a:rPr>
              <a:t>On condition that</a:t>
            </a:r>
            <a:r>
              <a:rPr lang="en-US" sz="2000" dirty="0" smtClean="0">
                <a:latin typeface="Times New Roman" pitchFamily="18" charset="0"/>
                <a:cs typeface="Times New Roman" pitchFamily="18" charset="0"/>
              </a:rPr>
              <a:t> stipulates or lays down a condition  to which a person must agree. </a:t>
            </a:r>
            <a:r>
              <a:rPr lang="en-US" sz="2000" i="1" dirty="0" smtClean="0">
                <a:latin typeface="Times New Roman" pitchFamily="18" charset="0"/>
                <a:cs typeface="Times New Roman" pitchFamily="18" charset="0"/>
              </a:rPr>
              <a:t>Provided that </a:t>
            </a:r>
            <a:r>
              <a:rPr lang="en-US" sz="2000" dirty="0" smtClean="0">
                <a:latin typeface="Times New Roman" pitchFamily="18" charset="0"/>
                <a:cs typeface="Times New Roman" pitchFamily="18" charset="0"/>
              </a:rPr>
              <a:t>and </a:t>
            </a:r>
            <a:r>
              <a:rPr lang="en-US" sz="2000" i="1" dirty="0" smtClean="0">
                <a:latin typeface="Times New Roman" pitchFamily="18" charset="0"/>
                <a:cs typeface="Times New Roman" pitchFamily="18" charset="0"/>
              </a:rPr>
              <a:t>so long as </a:t>
            </a:r>
            <a:r>
              <a:rPr lang="en-US" sz="2000" dirty="0" smtClean="0">
                <a:latin typeface="Times New Roman" pitchFamily="18" charset="0"/>
                <a:cs typeface="Times New Roman" pitchFamily="18" charset="0"/>
              </a:rPr>
              <a:t>resemble </a:t>
            </a:r>
            <a:r>
              <a:rPr lang="en-US" sz="2000" i="1" dirty="0" smtClean="0">
                <a:latin typeface="Times New Roman" pitchFamily="18" charset="0"/>
                <a:cs typeface="Times New Roman" pitchFamily="18" charset="0"/>
              </a:rPr>
              <a:t>on condition that  </a:t>
            </a:r>
            <a:r>
              <a:rPr lang="en-US" sz="2000" dirty="0" smtClean="0">
                <a:latin typeface="Times New Roman" pitchFamily="18" charset="0"/>
                <a:cs typeface="Times New Roman" pitchFamily="18" charset="0"/>
              </a:rPr>
              <a:t>in having the restrictive implication of ‘if and only if…’. </a:t>
            </a:r>
            <a:r>
              <a:rPr lang="en-US" sz="2000" i="1" dirty="0" smtClean="0">
                <a:latin typeface="Times New Roman" pitchFamily="18" charset="0"/>
                <a:cs typeface="Times New Roman" pitchFamily="18" charset="0"/>
              </a:rPr>
              <a:t>In that case  </a:t>
            </a:r>
            <a:r>
              <a:rPr lang="en-US" sz="2000" dirty="0" smtClean="0">
                <a:latin typeface="Times New Roman" pitchFamily="18" charset="0"/>
                <a:cs typeface="Times New Roman" pitchFamily="18" charset="0"/>
              </a:rPr>
              <a:t>and </a:t>
            </a:r>
            <a:r>
              <a:rPr lang="en-US" sz="2000" i="1" dirty="0" smtClean="0">
                <a:latin typeface="Times New Roman" pitchFamily="18" charset="0"/>
                <a:cs typeface="Times New Roman" pitchFamily="18" charset="0"/>
              </a:rPr>
              <a:t>then</a:t>
            </a:r>
            <a:r>
              <a:rPr lang="en-US" sz="2000" dirty="0" smtClean="0">
                <a:latin typeface="Times New Roman" pitchFamily="18" charset="0"/>
                <a:cs typeface="Times New Roman" pitchFamily="18" charset="0"/>
              </a:rPr>
              <a:t> (informal) are sentence adverbials of condition:</a:t>
            </a:r>
          </a:p>
          <a:p>
            <a:r>
              <a:rPr lang="en-US" sz="2000" dirty="0" smtClean="0">
                <a:latin typeface="Times New Roman" pitchFamily="18" charset="0"/>
                <a:cs typeface="Times New Roman" pitchFamily="18" charset="0"/>
              </a:rPr>
              <a:t>(A) he may have missed the train.</a:t>
            </a:r>
          </a:p>
          <a:p>
            <a:r>
              <a:rPr lang="en-US" sz="2000" dirty="0" smtClean="0">
                <a:latin typeface="Times New Roman" pitchFamily="18" charset="0"/>
                <a:cs typeface="Times New Roman" pitchFamily="18" charset="0"/>
              </a:rPr>
              <a:t>(B) </a:t>
            </a:r>
            <a:r>
              <a:rPr lang="en-US" sz="2000" i="1" dirty="0" smtClean="0">
                <a:latin typeface="Times New Roman" pitchFamily="18" charset="0"/>
                <a:cs typeface="Times New Roman" pitchFamily="18" charset="0"/>
              </a:rPr>
              <a:t>In that case</a:t>
            </a:r>
            <a:r>
              <a:rPr lang="en-US" sz="2000" dirty="0" smtClean="0">
                <a:latin typeface="Times New Roman" pitchFamily="18" charset="0"/>
                <a:cs typeface="Times New Roman" pitchFamily="18" charset="0"/>
              </a:rPr>
              <a:t>, he would have taken a taxi.</a:t>
            </a:r>
          </a:p>
          <a:p>
            <a:pPr lvl="1"/>
            <a:r>
              <a:rPr lang="en-US" sz="2000" dirty="0" smtClean="0">
                <a:latin typeface="Times New Roman" pitchFamily="18" charset="0"/>
                <a:cs typeface="Times New Roman" pitchFamily="18" charset="0"/>
              </a:rPr>
              <a:t>He would have taken a taxi, </a:t>
            </a:r>
            <a:r>
              <a:rPr lang="en-US" sz="2000" i="1" dirty="0" smtClean="0">
                <a:latin typeface="Times New Roman" pitchFamily="18" charset="0"/>
                <a:cs typeface="Times New Roman" pitchFamily="18" charset="0"/>
              </a:rPr>
              <a:t>then.</a:t>
            </a:r>
          </a:p>
          <a:p>
            <a:pPr lvl="1">
              <a:buNone/>
            </a:pPr>
            <a:endParaRPr lang="en-US" sz="2000" i="1" dirty="0" smtClean="0">
              <a:latin typeface="Times New Roman" pitchFamily="18" charset="0"/>
              <a:cs typeface="Times New Roman" pitchFamily="18" charset="0"/>
            </a:endParaRPr>
          </a:p>
          <a:p>
            <a:pPr lvl="1">
              <a:buNone/>
            </a:pPr>
            <a:r>
              <a:rPr lang="en-US" sz="2000" i="1" dirty="0" smtClean="0">
                <a:latin typeface="Times New Roman" pitchFamily="18" charset="0"/>
                <a:cs typeface="Times New Roman" pitchFamily="18" charset="0"/>
              </a:rPr>
              <a:t>    Unless</a:t>
            </a:r>
            <a:r>
              <a:rPr lang="en-US" sz="2000" dirty="0" smtClean="0">
                <a:latin typeface="Times New Roman" pitchFamily="18" charset="0"/>
                <a:cs typeface="Times New Roman" pitchFamily="18" charset="0"/>
              </a:rPr>
              <a:t> expresses a negative condition. Thus we would change the emphasis the earlier sentence by saying:</a:t>
            </a:r>
          </a:p>
          <a:p>
            <a:pPr lvl="1">
              <a:buNone/>
            </a:pP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 won’t lend peter the money </a:t>
            </a:r>
            <a:r>
              <a:rPr lang="en-US" sz="2000" i="1" dirty="0" smtClean="0">
                <a:latin typeface="Times New Roman" pitchFamily="18" charset="0"/>
                <a:cs typeface="Times New Roman" pitchFamily="18" charset="0"/>
              </a:rPr>
              <a:t>unless he needs it.</a:t>
            </a:r>
            <a:endParaRPr lang="en-US" sz="2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dirty="0" smtClean="0">
                <a:solidFill>
                  <a:srgbClr val="FF0000"/>
                </a:solidFill>
                <a:latin typeface="Times New Roman" pitchFamily="18" charset="0"/>
                <a:cs typeface="Times New Roman" pitchFamily="18" charset="0"/>
              </a:rPr>
              <a:t>Continued</a:t>
            </a:r>
            <a:endParaRPr lang="en-US" dirty="0">
              <a:solidFill>
                <a:srgbClr val="FF0000"/>
              </a:solidFill>
              <a:latin typeface="Times New Roman" pitchFamily="18" charset="0"/>
              <a:cs typeface="Times New Roman" pitchFamily="18" charset="0"/>
            </a:endParaRPr>
          </a:p>
        </p:txBody>
      </p:sp>
      <p:pic>
        <p:nvPicPr>
          <p:cNvPr id="1026" name="Picture 2"/>
          <p:cNvPicPr>
            <a:picLocks noGrp="1" noChangeAspect="1" noChangeArrowheads="1"/>
          </p:cNvPicPr>
          <p:nvPr>
            <p:ph sz="quarter" idx="1"/>
          </p:nvPr>
        </p:nvPicPr>
        <p:blipFill>
          <a:blip r:embed="rId2" cstate="print"/>
          <a:stretch>
            <a:fillRect/>
          </a:stretch>
        </p:blipFill>
        <p:spPr bwMode="auto">
          <a:xfrm>
            <a:off x="457200" y="1981200"/>
            <a:ext cx="8229600" cy="4038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Times New Roman" pitchFamily="18" charset="0"/>
                <a:cs typeface="Times New Roman" pitchFamily="18" charset="0"/>
              </a:rPr>
              <a:t>Continued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endParaRPr lang="en-US" sz="20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Uncertain events and situations</a:t>
            </a:r>
          </a:p>
          <a:p>
            <a:r>
              <a:rPr lang="en-US" sz="2800" dirty="0" smtClean="0">
                <a:latin typeface="Times New Roman" pitchFamily="18" charset="0"/>
                <a:cs typeface="Times New Roman" pitchFamily="18" charset="0"/>
              </a:rPr>
              <a:t>In clauses after if, we usually talk about uncertain events and situations: things which may or may not happen, which may or may not be true,etc. As:</a:t>
            </a:r>
          </a:p>
          <a:p>
            <a:pPr lvl="1"/>
            <a:r>
              <a:rPr lang="en-US" sz="2800" dirty="0" smtClean="0">
                <a:latin typeface="Times New Roman" pitchFamily="18" charset="0"/>
                <a:cs typeface="Times New Roman" pitchFamily="18" charset="0"/>
              </a:rPr>
              <a:t>Ask John if he’s staying tonight. ( He may or may not be staying.)</a:t>
            </a:r>
          </a:p>
          <a:p>
            <a:pPr lvl="1"/>
            <a:r>
              <a:rPr lang="en-US" sz="2800" dirty="0" smtClean="0">
                <a:latin typeface="Times New Roman" pitchFamily="18" charset="0"/>
                <a:cs typeface="Times New Roman" pitchFamily="18" charset="0"/>
              </a:rPr>
              <a:t>If I see Annie I’ll give her your love. ( I may or may not see Annie.)</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solidFill>
                  <a:srgbClr val="FF0000"/>
                </a:solidFill>
                <a:latin typeface="Times New Roman" pitchFamily="18" charset="0"/>
                <a:cs typeface="Times New Roman" pitchFamily="18" charset="0"/>
              </a:rPr>
              <a:t>Conditionals continued…( EXERCISES)</a:t>
            </a:r>
            <a:br>
              <a:rPr lang="en-US" sz="2800" dirty="0" smtClean="0">
                <a:solidFill>
                  <a:srgbClr val="FF0000"/>
                </a:solidFill>
                <a:latin typeface="Times New Roman" pitchFamily="18" charset="0"/>
                <a:cs typeface="Times New Roman" pitchFamily="18" charset="0"/>
              </a:rPr>
            </a:br>
            <a:r>
              <a:rPr lang="en-US" sz="2800" b="1" dirty="0" smtClean="0">
                <a:solidFill>
                  <a:srgbClr val="0070C0"/>
                </a:solidFill>
                <a:latin typeface="Times New Roman" pitchFamily="18" charset="0"/>
                <a:cs typeface="Times New Roman" pitchFamily="18" charset="0"/>
              </a:rPr>
              <a:t>OPEN CONDITIONALS</a:t>
            </a:r>
            <a:endParaRPr lang="en-US" sz="2800" b="1" dirty="0">
              <a:solidFill>
                <a:srgbClr val="0070C0"/>
              </a:solidFill>
              <a:latin typeface="Times New Roman" pitchFamily="18" charset="0"/>
              <a:cs typeface="Times New Roman" pitchFamily="18" charset="0"/>
            </a:endParaRPr>
          </a:p>
        </p:txBody>
      </p:sp>
      <p:sp>
        <p:nvSpPr>
          <p:cNvPr id="3" name="Text Placeholder 2"/>
          <p:cNvSpPr>
            <a:spLocks noGrp="1"/>
          </p:cNvSpPr>
          <p:nvPr>
            <p:ph type="body" idx="1"/>
          </p:nvPr>
        </p:nvSpPr>
        <p:spPr/>
        <p:txBody>
          <a:bodyPr/>
          <a:lstStyle/>
          <a:p>
            <a:r>
              <a:rPr lang="en-US" dirty="0" smtClean="0">
                <a:latin typeface="Times New Roman" pitchFamily="18" charset="0"/>
                <a:cs typeface="Times New Roman" pitchFamily="18" charset="0"/>
              </a:rPr>
              <a:t>Put the verbs in brackets into correct tenses.</a:t>
            </a:r>
            <a:endParaRPr lang="en-US" dirty="0">
              <a:latin typeface="Times New Roman" pitchFamily="18" charset="0"/>
              <a:cs typeface="Times New Roman" pitchFamily="18" charset="0"/>
            </a:endParaRPr>
          </a:p>
        </p:txBody>
      </p:sp>
      <p:sp>
        <p:nvSpPr>
          <p:cNvPr id="4" name="Text Placeholder 3"/>
          <p:cNvSpPr>
            <a:spLocks noGrp="1"/>
          </p:cNvSpPr>
          <p:nvPr>
            <p:ph type="body" sz="half" idx="3"/>
          </p:nvPr>
        </p:nvSpPr>
        <p:spPr/>
        <p:txBody>
          <a:bodyPr/>
          <a:lstStyle/>
          <a:p>
            <a:r>
              <a:rPr lang="en-US" dirty="0" smtClean="0">
                <a:latin typeface="Times New Roman" pitchFamily="18" charset="0"/>
                <a:cs typeface="Times New Roman" pitchFamily="18" charset="0"/>
              </a:rPr>
              <a:t>Answer:</a:t>
            </a:r>
            <a:endParaRPr lang="en-US" dirty="0">
              <a:latin typeface="Times New Roman" pitchFamily="18" charset="0"/>
              <a:cs typeface="Times New Roman" pitchFamily="18" charset="0"/>
            </a:endParaRPr>
          </a:p>
        </p:txBody>
      </p:sp>
      <p:sp>
        <p:nvSpPr>
          <p:cNvPr id="5" name="Content Placeholder 4"/>
          <p:cNvSpPr>
            <a:spLocks noGrp="1"/>
          </p:cNvSpPr>
          <p:nvPr>
            <p:ph sz="half" idx="2"/>
          </p:nvPr>
        </p:nvSpPr>
        <p:spPr>
          <a:xfrm>
            <a:off x="914400" y="2247900"/>
            <a:ext cx="3733800" cy="4229100"/>
          </a:xfrm>
        </p:spPr>
        <p:txBody>
          <a:bodyPr>
            <a:noAutofit/>
          </a:bodyPr>
          <a:lstStyle/>
          <a:p>
            <a:r>
              <a:rPr lang="en-US" sz="2400" dirty="0" smtClean="0">
                <a:latin typeface="Times New Roman" pitchFamily="18" charset="0"/>
                <a:cs typeface="Times New Roman" pitchFamily="18" charset="0"/>
              </a:rPr>
              <a:t>1. If I see him I (give) him a lift.</a:t>
            </a:r>
          </a:p>
          <a:p>
            <a:r>
              <a:rPr lang="en-US" sz="2400" dirty="0" smtClean="0">
                <a:latin typeface="Times New Roman" pitchFamily="18" charset="0"/>
                <a:cs typeface="Times New Roman" pitchFamily="18" charset="0"/>
              </a:rPr>
              <a:t>2. The table will collapse if you (stand) on it.</a:t>
            </a:r>
          </a:p>
          <a:p>
            <a:r>
              <a:rPr lang="en-US" sz="2400" dirty="0" smtClean="0">
                <a:latin typeface="Times New Roman" pitchFamily="18" charset="0"/>
                <a:cs typeface="Times New Roman" pitchFamily="18" charset="0"/>
              </a:rPr>
              <a:t>3. if he (eat) all that he will be ill.</a:t>
            </a:r>
          </a:p>
          <a:p>
            <a:r>
              <a:rPr lang="en-US" sz="2400" dirty="0" smtClean="0">
                <a:latin typeface="Times New Roman" pitchFamily="18" charset="0"/>
                <a:cs typeface="Times New Roman" pitchFamily="18" charset="0"/>
              </a:rPr>
              <a:t>4. If I find your passport I (telephone) you at once.</a:t>
            </a:r>
          </a:p>
          <a:p>
            <a:r>
              <a:rPr lang="en-US" sz="2400" dirty="0" smtClean="0">
                <a:latin typeface="Times New Roman" pitchFamily="18" charset="0"/>
                <a:cs typeface="Times New Roman" pitchFamily="18" charset="0"/>
              </a:rPr>
              <a:t>5. The police (arrest) him if they catch him.</a:t>
            </a:r>
            <a:endParaRPr lang="en-US" sz="2400" dirty="0">
              <a:latin typeface="Times New Roman" pitchFamily="18" charset="0"/>
              <a:cs typeface="Times New Roman" pitchFamily="18" charset="0"/>
            </a:endParaRPr>
          </a:p>
        </p:txBody>
      </p:sp>
      <p:sp>
        <p:nvSpPr>
          <p:cNvPr id="6" name="Content Placeholder 5"/>
          <p:cNvSpPr>
            <a:spLocks noGrp="1"/>
          </p:cNvSpPr>
          <p:nvPr>
            <p:ph sz="half" idx="4"/>
          </p:nvPr>
        </p:nvSpPr>
        <p:spPr>
          <a:xfrm>
            <a:off x="4953000" y="2247900"/>
            <a:ext cx="3733800" cy="4152900"/>
          </a:xfrm>
        </p:spPr>
        <p:txBody>
          <a:bodyPr>
            <a:noAutofit/>
          </a:bodyPr>
          <a:lstStyle/>
          <a:p>
            <a:r>
              <a:rPr lang="en-US" sz="2400" dirty="0" smtClean="0">
                <a:latin typeface="Times New Roman" pitchFamily="18" charset="0"/>
                <a:cs typeface="Times New Roman" pitchFamily="18" charset="0"/>
              </a:rPr>
              <a:t>1. If I see him I </a:t>
            </a:r>
            <a:r>
              <a:rPr lang="en-US" sz="2400" b="1" dirty="0" smtClean="0">
                <a:solidFill>
                  <a:srgbClr val="FF0000"/>
                </a:solidFill>
                <a:latin typeface="Times New Roman" pitchFamily="18" charset="0"/>
                <a:cs typeface="Times New Roman" pitchFamily="18" charset="0"/>
              </a:rPr>
              <a:t>shall give </a:t>
            </a:r>
            <a:r>
              <a:rPr lang="en-US" sz="2400" dirty="0" smtClean="0">
                <a:latin typeface="Times New Roman" pitchFamily="18" charset="0"/>
                <a:cs typeface="Times New Roman" pitchFamily="18" charset="0"/>
              </a:rPr>
              <a:t>him a lift.</a:t>
            </a:r>
          </a:p>
          <a:p>
            <a:r>
              <a:rPr lang="en-US" sz="2400" dirty="0" smtClean="0">
                <a:latin typeface="Times New Roman" pitchFamily="18" charset="0"/>
                <a:cs typeface="Times New Roman" pitchFamily="18" charset="0"/>
              </a:rPr>
              <a:t>2. The table will collapse if you </a:t>
            </a:r>
            <a:r>
              <a:rPr lang="en-US" sz="2400" b="1" dirty="0" smtClean="0">
                <a:solidFill>
                  <a:srgbClr val="FF0000"/>
                </a:solidFill>
                <a:latin typeface="Times New Roman" pitchFamily="18" charset="0"/>
                <a:cs typeface="Times New Roman" pitchFamily="18" charset="0"/>
              </a:rPr>
              <a:t>stand</a:t>
            </a:r>
            <a:r>
              <a:rPr lang="en-US" sz="2400" dirty="0" smtClean="0">
                <a:latin typeface="Times New Roman" pitchFamily="18" charset="0"/>
                <a:cs typeface="Times New Roman" pitchFamily="18" charset="0"/>
              </a:rPr>
              <a:t> on it.</a:t>
            </a:r>
          </a:p>
          <a:p>
            <a:r>
              <a:rPr lang="en-US" sz="2400" dirty="0" smtClean="0">
                <a:latin typeface="Times New Roman" pitchFamily="18" charset="0"/>
                <a:cs typeface="Times New Roman" pitchFamily="18" charset="0"/>
              </a:rPr>
              <a:t>3. If he </a:t>
            </a:r>
            <a:r>
              <a:rPr lang="en-US" sz="2400" b="1" dirty="0" smtClean="0">
                <a:solidFill>
                  <a:srgbClr val="FF0000"/>
                </a:solidFill>
                <a:latin typeface="Times New Roman" pitchFamily="18" charset="0"/>
                <a:cs typeface="Times New Roman" pitchFamily="18" charset="0"/>
              </a:rPr>
              <a:t>eats</a:t>
            </a:r>
            <a:r>
              <a:rPr lang="en-US" sz="2400" dirty="0" smtClean="0">
                <a:latin typeface="Times New Roman" pitchFamily="18" charset="0"/>
                <a:cs typeface="Times New Roman" pitchFamily="18" charset="0"/>
              </a:rPr>
              <a:t> all that he will be ill.</a:t>
            </a:r>
          </a:p>
          <a:p>
            <a:r>
              <a:rPr lang="en-US" sz="2400" dirty="0" smtClean="0">
                <a:latin typeface="Times New Roman" pitchFamily="18" charset="0"/>
                <a:cs typeface="Times New Roman" pitchFamily="18" charset="0"/>
              </a:rPr>
              <a:t>4. If I find your passport I </a:t>
            </a:r>
            <a:r>
              <a:rPr lang="en-US" sz="2400" b="1" dirty="0" smtClean="0">
                <a:solidFill>
                  <a:srgbClr val="FF0000"/>
                </a:solidFill>
                <a:latin typeface="Times New Roman" pitchFamily="18" charset="0"/>
                <a:cs typeface="Times New Roman" pitchFamily="18" charset="0"/>
              </a:rPr>
              <a:t>shall</a:t>
            </a:r>
            <a:r>
              <a:rPr lang="en-US" sz="2400"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telephone</a:t>
            </a:r>
            <a:r>
              <a:rPr lang="en-US" sz="2400" dirty="0" smtClean="0">
                <a:latin typeface="Times New Roman" pitchFamily="18" charset="0"/>
                <a:cs typeface="Times New Roman" pitchFamily="18" charset="0"/>
              </a:rPr>
              <a:t> you.</a:t>
            </a:r>
          </a:p>
          <a:p>
            <a:r>
              <a:rPr lang="en-US" sz="2400" dirty="0" smtClean="0">
                <a:latin typeface="Times New Roman" pitchFamily="18" charset="0"/>
                <a:cs typeface="Times New Roman" pitchFamily="18" charset="0"/>
              </a:rPr>
              <a:t>5.The police </a:t>
            </a:r>
            <a:r>
              <a:rPr lang="en-US" sz="2400" b="1" dirty="0" smtClean="0">
                <a:solidFill>
                  <a:srgbClr val="FF0000"/>
                </a:solidFill>
                <a:latin typeface="Times New Roman" pitchFamily="18" charset="0"/>
                <a:cs typeface="Times New Roman" pitchFamily="18" charset="0"/>
              </a:rPr>
              <a:t>will arrest </a:t>
            </a:r>
            <a:r>
              <a:rPr lang="en-US" sz="2400" dirty="0" smtClean="0">
                <a:latin typeface="Times New Roman" pitchFamily="18" charset="0"/>
                <a:cs typeface="Times New Roman" pitchFamily="18" charset="0"/>
              </a:rPr>
              <a:t>him if they catch him.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402</TotalTime>
  <Words>2395</Words>
  <Application>Microsoft Office PowerPoint</Application>
  <PresentationFormat>On-screen Show (4:3)</PresentationFormat>
  <Paragraphs>211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Equity</vt:lpstr>
      <vt:lpstr>ENGLISH GRAMMAR EXERCISES FOR  B.A. STUDENTS)</vt:lpstr>
      <vt:lpstr>Conditionals continued…</vt:lpstr>
      <vt:lpstr>Continued…</vt:lpstr>
      <vt:lpstr>Continued…</vt:lpstr>
      <vt:lpstr>Continued…</vt:lpstr>
      <vt:lpstr>Continued…</vt:lpstr>
      <vt:lpstr>Continued</vt:lpstr>
      <vt:lpstr>Continued…</vt:lpstr>
      <vt:lpstr>Conditionals continued…( EXERCISES) OPEN CONDITIONALS</vt:lpstr>
      <vt:lpstr>Continued …</vt:lpstr>
      <vt:lpstr>Continued…</vt:lpstr>
      <vt:lpstr>Continued…</vt:lpstr>
      <vt:lpstr>Second Conditionals or Hypothetical conditionals</vt:lpstr>
      <vt:lpstr>Continued…</vt:lpstr>
      <vt:lpstr>Continued…</vt:lpstr>
      <vt:lpstr>Continued…</vt:lpstr>
      <vt:lpstr>Third Conditionals or Past Conditionals</vt:lpstr>
      <vt:lpstr>Continued…</vt:lpstr>
      <vt:lpstr>Continued…</vt:lpstr>
      <vt:lpstr>Continued…</vt:lpstr>
      <vt:lpstr>Continued…</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GRAMMAR</dc:title>
  <dc:creator>Y SINGH</dc:creator>
  <cp:lastModifiedBy>JNC PSG</cp:lastModifiedBy>
  <cp:revision>47</cp:revision>
  <dcterms:created xsi:type="dcterms:W3CDTF">2012-02-22T14:43:32Z</dcterms:created>
  <dcterms:modified xsi:type="dcterms:W3CDTF">2019-04-16T12:48:49Z</dcterms:modified>
</cp:coreProperties>
</file>